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5EE2FA-08FE-1887-B6D0-DB13A8751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7016" y="1663184"/>
            <a:ext cx="8283110" cy="2421464"/>
          </a:xfrm>
        </p:spPr>
        <p:txBody>
          <a:bodyPr/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国土エネルギー土木物流部会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D47CA02-39A7-8F4E-631E-F4C6CC576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7171" y="4492082"/>
            <a:ext cx="8528437" cy="1774903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委員長　　　白山　徳彦</a:t>
            </a:r>
            <a:endParaRPr kumimoji="1"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l"/>
            <a:endParaRPr kumimoji="1" lang="en-US" altLang="ja-JP" sz="8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l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委員　　　　　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   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小野　学・田中　千勝・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近藤　ナオユキ・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朝見　剛彦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l"/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　　　　　　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（新入部　　福田　泰三・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小松　新吾）</a:t>
            </a:r>
          </a:p>
        </p:txBody>
      </p:sp>
    </p:spTree>
    <p:extLst>
      <p:ext uri="{BB962C8B-B14F-4D97-AF65-F5344CB8AC3E}">
        <p14:creationId xmlns:p14="http://schemas.microsoft.com/office/powerpoint/2010/main" val="186803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E97F527-551B-3DF0-25BE-CE4AFD5B2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021" y="3359338"/>
            <a:ext cx="1146779" cy="85946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9A20BBE-9679-77B0-2EE3-EA22C47EA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07" y="5307159"/>
            <a:ext cx="1693293" cy="95639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95CE41-6A59-7FAF-665E-DFBCABE2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1. </a:t>
            </a:r>
            <a:r>
              <a: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発電方法の比較</a:t>
            </a: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D31ACF97-B4E2-4E83-72E9-1D1239D2D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606983"/>
              </p:ext>
            </p:extLst>
          </p:nvPr>
        </p:nvGraphicFramePr>
        <p:xfrm>
          <a:off x="1169949" y="1921956"/>
          <a:ext cx="9852101" cy="43264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0716">
                  <a:extLst>
                    <a:ext uri="{9D8B030D-6E8A-4147-A177-3AD203B41FA5}">
                      <a16:colId xmlns:a16="http://schemas.microsoft.com/office/drawing/2014/main" val="317007994"/>
                    </a:ext>
                  </a:extLst>
                </a:gridCol>
                <a:gridCol w="3534937">
                  <a:extLst>
                    <a:ext uri="{9D8B030D-6E8A-4147-A177-3AD203B41FA5}">
                      <a16:colId xmlns:a16="http://schemas.microsoft.com/office/drawing/2014/main" val="192976869"/>
                    </a:ext>
                  </a:extLst>
                </a:gridCol>
                <a:gridCol w="3646448">
                  <a:extLst>
                    <a:ext uri="{9D8B030D-6E8A-4147-A177-3AD203B41FA5}">
                      <a16:colId xmlns:a16="http://schemas.microsoft.com/office/drawing/2014/main" val="4086465031"/>
                    </a:ext>
                  </a:extLst>
                </a:gridCol>
              </a:tblGrid>
              <a:tr h="5028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発電方法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メリット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デメリット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036077"/>
                  </a:ext>
                </a:extLst>
              </a:tr>
              <a:tr h="90596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バイオマス発電</a:t>
                      </a:r>
                      <a:endParaRPr kumimoji="1" lang="en-US" altLang="ja-JP" sz="20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（火力）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燃料資源が林業から供給可能</a:t>
                      </a:r>
                      <a:endParaRPr kumimoji="1" lang="en-US" altLang="ja-JP" sz="20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安定的に発電可能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常駐者が必要</a:t>
                      </a:r>
                      <a:endParaRPr kumimoji="1" lang="en-US" altLang="ja-JP" sz="20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立地場所が限定的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8559812"/>
                  </a:ext>
                </a:extLst>
              </a:tr>
              <a:tr h="90596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太陽光発電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手軽に購入可能</a:t>
                      </a:r>
                      <a:endParaRPr kumimoji="1" lang="en-US" altLang="ja-JP" sz="20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天候に左右される、中国依存、有害物質含む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313272"/>
                  </a:ext>
                </a:extLst>
              </a:tr>
              <a:tr h="90596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小水力発電</a:t>
                      </a:r>
                      <a:endParaRPr kumimoji="1" lang="en-US" altLang="ja-JP" sz="20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</a:t>
                      </a:r>
                      <a:r>
                        <a:rPr kumimoji="1" lang="en-US" altLang="ja-JP" sz="20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1000kw</a:t>
                      </a:r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以下）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時間自由、流水があれば</a:t>
                      </a:r>
                      <a:r>
                        <a:rPr kumimoji="1" lang="en-US" altLang="ja-JP" sz="20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O.K</a:t>
                      </a:r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、環境への負荷少、地域密着型、低コスト</a:t>
                      </a:r>
                      <a:endParaRPr kumimoji="1" lang="en-US" altLang="ja-JP" sz="20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費用対効果悪い、河川法や</a:t>
                      </a:r>
                      <a:endParaRPr kumimoji="1" lang="en-US" altLang="ja-JP" sz="20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水利権の問題、水量に左右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95781"/>
                  </a:ext>
                </a:extLst>
              </a:tr>
              <a:tr h="98277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風力発電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時間自由、環境負荷少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立地場所、費用対効果悪い、</a:t>
                      </a:r>
                      <a:endParaRPr kumimoji="1" lang="en-US" altLang="ja-JP" sz="20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風に左右、騒音、部品の破損、</a:t>
                      </a:r>
                      <a:endParaRPr kumimoji="1" lang="en-US" altLang="ja-JP" sz="20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強風や落雷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088443"/>
                  </a:ext>
                </a:extLst>
              </a:tr>
            </a:tbl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598B0CF1-E79C-EF3A-F29E-747016E80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807" y="2444118"/>
            <a:ext cx="1391391" cy="85946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3E67CDA-3998-E39A-4F3B-7708F2B48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6186" y="4306562"/>
            <a:ext cx="1135876" cy="8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3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A66CC2-7AA1-4FF3-5132-CF9A6C70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. </a:t>
            </a:r>
            <a:r>
              <a:rPr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世帯消費電力の目安</a:t>
            </a:r>
            <a:endParaRPr kumimoji="1" lang="ja-JP" altLang="en-US" b="1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0CC2ACA4-FCFE-FAD6-4078-B28E0AD4D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050630"/>
              </p:ext>
            </p:extLst>
          </p:nvPr>
        </p:nvGraphicFramePr>
        <p:xfrm>
          <a:off x="1030288" y="2275352"/>
          <a:ext cx="10131424" cy="3828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912">
                  <a:extLst>
                    <a:ext uri="{9D8B030D-6E8A-4147-A177-3AD203B41FA5}">
                      <a16:colId xmlns:a16="http://schemas.microsoft.com/office/drawing/2014/main" val="2068170250"/>
                    </a:ext>
                  </a:extLst>
                </a:gridCol>
                <a:gridCol w="3981256">
                  <a:extLst>
                    <a:ext uri="{9D8B030D-6E8A-4147-A177-3AD203B41FA5}">
                      <a16:colId xmlns:a16="http://schemas.microsoft.com/office/drawing/2014/main" val="1268772568"/>
                    </a:ext>
                  </a:extLst>
                </a:gridCol>
                <a:gridCol w="3981256">
                  <a:extLst>
                    <a:ext uri="{9D8B030D-6E8A-4147-A177-3AD203B41FA5}">
                      <a16:colId xmlns:a16="http://schemas.microsoft.com/office/drawing/2014/main" val="2313520568"/>
                    </a:ext>
                  </a:extLst>
                </a:gridCol>
              </a:tblGrid>
              <a:tr h="751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世帯数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一日あたりの消費電力</a:t>
                      </a:r>
                      <a:r>
                        <a:rPr kumimoji="1" lang="en-US" altLang="ja-JP" sz="2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(kwh/day)</a:t>
                      </a:r>
                      <a:endParaRPr kumimoji="1" lang="ja-JP" altLang="en-US" sz="240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一月あたりの消費電力</a:t>
                      </a:r>
                      <a:r>
                        <a:rPr kumimoji="1" lang="en-US" altLang="ja-JP" sz="2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(kwh/month)</a:t>
                      </a:r>
                      <a:endParaRPr kumimoji="1" lang="ja-JP" altLang="en-US" sz="240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4573225"/>
                  </a:ext>
                </a:extLst>
              </a:tr>
              <a:tr h="75149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１人世帯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6.1</a:t>
                      </a:r>
                      <a:endParaRPr kumimoji="1" lang="ja-JP" altLang="en-US" sz="200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185</a:t>
                      </a:r>
                      <a:endParaRPr kumimoji="1" lang="ja-JP" altLang="en-US" sz="200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7106094"/>
                  </a:ext>
                </a:extLst>
              </a:tr>
              <a:tr h="75149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</a:t>
                      </a:r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人世帯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10.37</a:t>
                      </a:r>
                      <a:endParaRPr kumimoji="1" lang="ja-JP" altLang="en-US" sz="200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314</a:t>
                      </a:r>
                      <a:endParaRPr kumimoji="1" lang="ja-JP" altLang="en-US" sz="200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6616676"/>
                  </a:ext>
                </a:extLst>
              </a:tr>
              <a:tr h="75149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</a:t>
                      </a:r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人世帯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12.2</a:t>
                      </a:r>
                      <a:endParaRPr kumimoji="1" lang="ja-JP" altLang="en-US" sz="200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370</a:t>
                      </a:r>
                      <a:endParaRPr kumimoji="1" lang="ja-JP" altLang="en-US" sz="200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825021"/>
                  </a:ext>
                </a:extLst>
              </a:tr>
              <a:tr h="75149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</a:t>
                      </a:r>
                      <a:r>
                        <a:rPr kumimoji="1" lang="ja-JP" altLang="en-US" sz="20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人世帯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14.64</a:t>
                      </a:r>
                      <a:endParaRPr kumimoji="1" lang="ja-JP" altLang="en-US" sz="200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444</a:t>
                      </a:r>
                      <a:endParaRPr kumimoji="1" lang="ja-JP" altLang="en-US" sz="200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975098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EC5B57-0CE4-BC6B-2A9D-A37D709C77C0}"/>
              </a:ext>
            </a:extLst>
          </p:cNvPr>
          <p:cNvSpPr txBox="1"/>
          <p:nvPr/>
        </p:nvSpPr>
        <p:spPr>
          <a:xfrm>
            <a:off x="8642731" y="6190654"/>
            <a:ext cx="2531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平成</a:t>
            </a:r>
            <a:r>
              <a:rPr kumimoji="1"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31</a:t>
            </a:r>
            <a:r>
              <a:rPr kumimoji="1"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年度環境庁資料より抜粋</a:t>
            </a:r>
          </a:p>
        </p:txBody>
      </p:sp>
    </p:spTree>
    <p:extLst>
      <p:ext uri="{BB962C8B-B14F-4D97-AF65-F5344CB8AC3E}">
        <p14:creationId xmlns:p14="http://schemas.microsoft.com/office/powerpoint/2010/main" val="92127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835207-2FBC-9F17-6911-4180D912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3. </a:t>
            </a:r>
            <a:r>
              <a: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太陽光発電の提案</a:t>
            </a:r>
            <a:endParaRPr kumimoji="1" lang="ja-JP" altLang="en-US" b="1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2A93BCD-3352-FA90-2BA9-555B2A191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921" y="2237614"/>
            <a:ext cx="5114182" cy="3832876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DDB2C8-4E00-4197-610D-A50D5EDA741B}"/>
              </a:ext>
            </a:extLst>
          </p:cNvPr>
          <p:cNvSpPr txBox="1"/>
          <p:nvPr/>
        </p:nvSpPr>
        <p:spPr>
          <a:xfrm>
            <a:off x="7514062" y="2381001"/>
            <a:ext cx="40318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最も馴染み深い</a:t>
            </a:r>
            <a:endParaRPr kumimoji="1" lang="en-US" altLang="ja-JP" sz="2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kumimoji="1" lang="en-US" altLang="ja-JP" sz="2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イメージが容易</a:t>
            </a:r>
            <a:endParaRPr kumimoji="1" lang="en-US" altLang="ja-JP" sz="2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kumimoji="1" lang="en-US" altLang="ja-JP" sz="2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生活環境を問わず誰でも実施可能</a:t>
            </a:r>
            <a:endParaRPr kumimoji="1" lang="en-US" altLang="ja-JP" sz="2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69622162-8EFA-B6AA-B46F-0DCC2062FB08}"/>
              </a:ext>
            </a:extLst>
          </p:cNvPr>
          <p:cNvSpPr/>
          <p:nvPr/>
        </p:nvSpPr>
        <p:spPr>
          <a:xfrm>
            <a:off x="7196640" y="4616605"/>
            <a:ext cx="4549697" cy="12489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近藤さんが静岡県伊豆</a:t>
            </a:r>
            <a:endParaRPr kumimoji="1" lang="en-US" altLang="ja-JP" sz="28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半島で実施中！！</a:t>
            </a:r>
          </a:p>
        </p:txBody>
      </p:sp>
    </p:spTree>
    <p:extLst>
      <p:ext uri="{BB962C8B-B14F-4D97-AF65-F5344CB8AC3E}">
        <p14:creationId xmlns:p14="http://schemas.microsoft.com/office/powerpoint/2010/main" val="34611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B9DD344-F93A-10C4-D7CA-F5BFE7204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805" y="2196237"/>
            <a:ext cx="4398691" cy="289486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5F5BBDD-5DE9-E819-8201-D482E6DE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.</a:t>
            </a:r>
            <a:r>
              <a: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太陽光発電の提案（近藤さん実体験）</a:t>
            </a:r>
            <a:endParaRPr kumimoji="1" lang="ja-JP" altLang="en-US" b="1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1B30FA-4843-08A0-C2A6-8D6791000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25" y="2025325"/>
            <a:ext cx="6641133" cy="884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◎ソーラーパネルを安く手に入れる方法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下矢印 5">
            <a:extLst>
              <a:ext uri="{FF2B5EF4-FFF2-40B4-BE49-F238E27FC236}">
                <a16:creationId xmlns:a16="http://schemas.microsoft.com/office/drawing/2014/main" id="{B9EF143B-B290-9BC1-79A9-6A81E5F0AE40}"/>
              </a:ext>
            </a:extLst>
          </p:cNvPr>
          <p:cNvSpPr/>
          <p:nvPr/>
        </p:nvSpPr>
        <p:spPr>
          <a:xfrm>
            <a:off x="3752064" y="2881553"/>
            <a:ext cx="544958" cy="73040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A731F9-FDA4-2C70-CA9C-4CC8C7A7AE67}"/>
              </a:ext>
            </a:extLst>
          </p:cNvPr>
          <p:cNvSpPr txBox="1"/>
          <p:nvPr/>
        </p:nvSpPr>
        <p:spPr>
          <a:xfrm>
            <a:off x="786161" y="5355285"/>
            <a:ext cx="100190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rPr>
              <a:t>480w</a:t>
            </a:r>
            <a:r>
              <a:rPr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（一畳くらい）で</a:t>
            </a:r>
            <a:r>
              <a:rPr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枚あたり</a:t>
            </a:r>
            <a:r>
              <a:rPr lang="ja-JP" altLang="en-US" sz="28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約</a:t>
            </a:r>
            <a:r>
              <a:rPr lang="en-US" altLang="ja-JP" sz="28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¥15,000</a:t>
            </a:r>
            <a:r>
              <a:rPr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で購入可能！！</a:t>
            </a:r>
            <a:endParaRPr lang="en-US" altLang="ja-JP" sz="28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rPr>
              <a:t>(※</a:t>
            </a:r>
            <a:r>
              <a:rPr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条件</a:t>
            </a:r>
            <a:r>
              <a:rPr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rPr>
              <a:t>100</a:t>
            </a:r>
            <a:r>
              <a:rPr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枚購入</a:t>
            </a:r>
            <a:r>
              <a:rPr lang="en-US" altLang="ja-JP" sz="2800" dirty="0"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１枚単価）</a:t>
            </a:r>
            <a:endParaRPr lang="en-US" altLang="ja-JP" sz="28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7CB650-BA07-A054-BA3B-2607791FA267}"/>
              </a:ext>
            </a:extLst>
          </p:cNvPr>
          <p:cNvSpPr txBox="1"/>
          <p:nvPr/>
        </p:nvSpPr>
        <p:spPr>
          <a:xfrm>
            <a:off x="2150686" y="3743597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中国から直接購入！</a:t>
            </a:r>
          </a:p>
        </p:txBody>
      </p:sp>
    </p:spTree>
    <p:extLst>
      <p:ext uri="{BB962C8B-B14F-4D97-AF65-F5344CB8AC3E}">
        <p14:creationId xmlns:p14="http://schemas.microsoft.com/office/powerpoint/2010/main" val="42079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E6CD9B-5985-78BA-1148-3C12E0A9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i="1">
                <a:latin typeface="Meiryo" panose="020B0604030504040204" pitchFamily="34" charset="-128"/>
                <a:ea typeface="Meiryo" panose="020B0604030504040204" pitchFamily="34" charset="-128"/>
              </a:rPr>
              <a:t>ちなみに・・・</a:t>
            </a:r>
            <a:r>
              <a:rPr lang="ja-JP" altLang="en-US" b="1" i="1">
                <a:latin typeface="Meiryo" panose="020B0604030504040204" pitchFamily="34" charset="-128"/>
                <a:ea typeface="Meiryo" panose="020B0604030504040204" pitchFamily="34" charset="-128"/>
              </a:rPr>
              <a:t>日本で買うと・・・</a:t>
            </a:r>
            <a:endParaRPr kumimoji="1" lang="ja-JP" altLang="en-US" b="1" i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CB8E604-7618-0FA7-08B7-6AC649ECE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779" y="2232099"/>
            <a:ext cx="1779056" cy="3850061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899CD07-F6AA-DA51-F643-40E388277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20" y="1949557"/>
            <a:ext cx="2040175" cy="441514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C92765B-ABE6-4C6D-7539-03B5F82B4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090" y="2119866"/>
            <a:ext cx="1932688" cy="41825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175586B-72BE-E03D-BE7E-593A70EAC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225" y="2119866"/>
            <a:ext cx="1882780" cy="40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7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5BBDD-5DE9-E819-8201-D482E6DE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.</a:t>
            </a:r>
            <a:r>
              <a: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太陽光発電の提案（近藤さん実体験）</a:t>
            </a:r>
            <a:endParaRPr kumimoji="1" lang="ja-JP" altLang="en-US" b="1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1B30FA-4843-08A0-C2A6-8D6791000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767" y="2124215"/>
            <a:ext cx="10131425" cy="208424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ソーラーパネルは平置きにして</a:t>
            </a:r>
            <a:r>
              <a:rPr kumimoji="1"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時間ごとに角度を変える</a:t>
            </a:r>
            <a:endParaRPr kumimoji="1"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10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枚並べ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5kw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発電し、</a:t>
            </a:r>
            <a:r>
              <a:rPr lang="ja-JP" altLang="en-US" sz="2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電気自動車日産リーフ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へ蓄電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None/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　（リーフを蓄電池として使用）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毎日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13kw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蓄電した状態を保持（</a:t>
            </a:r>
            <a:r>
              <a:rPr lang="en-US" altLang="ja-JP" sz="2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13kw=1</a:t>
            </a:r>
            <a:r>
              <a:rPr lang="ja-JP" altLang="en-US" sz="2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ヶ月は生活可能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E4AE546-8A4A-8CEC-4199-C0DDFE27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35" y="1794936"/>
            <a:ext cx="2222770" cy="481030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B680BC0-E9B4-562A-A07B-D95A1A31F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30" y="4294891"/>
            <a:ext cx="4041001" cy="221554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A39DD40-E9D8-6119-D8CE-337AADF79D5E}"/>
              </a:ext>
            </a:extLst>
          </p:cNvPr>
          <p:cNvSpPr txBox="1"/>
          <p:nvPr/>
        </p:nvSpPr>
        <p:spPr>
          <a:xfrm>
            <a:off x="1287967" y="4894332"/>
            <a:ext cx="27599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＜日産リーフの蓄電量＞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新車　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40kwh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　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中古　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13kwh</a:t>
            </a:r>
          </a:p>
        </p:txBody>
      </p:sp>
    </p:spTree>
    <p:extLst>
      <p:ext uri="{BB962C8B-B14F-4D97-AF65-F5344CB8AC3E}">
        <p14:creationId xmlns:p14="http://schemas.microsoft.com/office/powerpoint/2010/main" val="260340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5BBDD-5DE9-E819-8201-D482E6DE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.</a:t>
            </a:r>
            <a:r>
              <a: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太陽光発電の提案（近藤さん実体験）</a:t>
            </a:r>
            <a:endParaRPr kumimoji="1" lang="ja-JP" altLang="en-US" b="1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1B30FA-4843-08A0-C2A6-8D6791000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766501" cy="43144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2600">
                <a:latin typeface="Meiryo" panose="020B0604030504040204" pitchFamily="34" charset="-128"/>
                <a:ea typeface="Meiryo" panose="020B0604030504040204" pitchFamily="34" charset="-128"/>
              </a:rPr>
              <a:t>静岡での使用機器→</a:t>
            </a:r>
            <a:r>
              <a:rPr lang="en-US" altLang="ja-JP" sz="26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2600">
                <a:latin typeface="Meiryo" panose="020B0604030504040204" pitchFamily="34" charset="-128"/>
                <a:ea typeface="Meiryo" panose="020B0604030504040204" pitchFamily="34" charset="-128"/>
              </a:rPr>
              <a:t>携帯・冷凍庫・</a:t>
            </a:r>
            <a:r>
              <a:rPr lang="en-US" altLang="ja-JP" sz="2600" dirty="0"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lang="ja-JP" altLang="en-US" sz="2600">
                <a:latin typeface="Meiryo" panose="020B0604030504040204" pitchFamily="34" charset="-128"/>
                <a:ea typeface="Meiryo" panose="020B0604030504040204" pitchFamily="34" charset="-128"/>
              </a:rPr>
              <a:t>・照明器具・リーフ・電気工具・</a:t>
            </a:r>
            <a:endParaRPr lang="en-US" altLang="ja-JP" sz="2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None/>
            </a:pPr>
            <a:r>
              <a:rPr lang="ja-JP" altLang="en-US" sz="260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en-US" altLang="ja-JP" sz="26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2600">
                <a:latin typeface="Meiryo" panose="020B0604030504040204" pitchFamily="34" charset="-128"/>
                <a:ea typeface="Meiryo" panose="020B0604030504040204" pitchFamily="34" charset="-128"/>
              </a:rPr>
              <a:t>たまに掃除機・・・</a:t>
            </a:r>
            <a:endParaRPr lang="en-US" altLang="ja-JP" sz="2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None/>
            </a:pPr>
            <a:r>
              <a:rPr lang="ja-JP" altLang="en-US" sz="2600">
                <a:latin typeface="Meiryo" panose="020B0604030504040204" pitchFamily="34" charset="-128"/>
                <a:ea typeface="Meiryo" panose="020B0604030504040204" pitchFamily="34" charset="-128"/>
              </a:rPr>
              <a:t>　　→</a:t>
            </a:r>
            <a:r>
              <a:rPr lang="ja-JP" altLang="en-US" sz="26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一日の電気使用量は</a:t>
            </a:r>
            <a:r>
              <a:rPr lang="en-US" altLang="ja-JP" sz="26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1kw</a:t>
            </a:r>
            <a:r>
              <a:rPr lang="ja-JP" altLang="en-US" sz="26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も使っていない</a:t>
            </a:r>
            <a:endParaRPr lang="en-US" altLang="ja-JP" sz="260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buFont typeface="Wingdings" pitchFamily="2" charset="2"/>
              <a:buChar char="ü"/>
            </a:pPr>
            <a:endParaRPr lang="en-US" altLang="ja-JP" sz="2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ja-JP" altLang="en-US" sz="2600">
                <a:latin typeface="Meiryo" panose="020B0604030504040204" pitchFamily="34" charset="-128"/>
                <a:ea typeface="Meiryo" panose="020B0604030504040204" pitchFamily="34" charset="-128"/>
              </a:rPr>
              <a:t>冷蔵庫使用しない。海水を凍らせて冷凍庫に入れて冷やす</a:t>
            </a:r>
            <a:endParaRPr lang="en-US" altLang="ja-JP" sz="2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None/>
            </a:pPr>
            <a:endParaRPr lang="en-US" altLang="ja-JP" sz="2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ja-JP" altLang="en-US" sz="2600">
                <a:latin typeface="Meiryo" panose="020B0604030504040204" pitchFamily="34" charset="-128"/>
                <a:ea typeface="Meiryo" panose="020B0604030504040204" pitchFamily="34" charset="-128"/>
              </a:rPr>
              <a:t>鹿・猪・魚・野菜・卵、採れたてをすぐ食べる</a:t>
            </a:r>
            <a:endParaRPr lang="en-US" altLang="ja-JP" sz="2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buFont typeface="Wingdings" pitchFamily="2" charset="2"/>
              <a:buChar char="ü"/>
            </a:pPr>
            <a:endParaRPr lang="en-US" altLang="ja-JP" sz="2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ja-JP" altLang="en-US" sz="2600">
                <a:latin typeface="Meiryo" panose="020B0604030504040204" pitchFamily="34" charset="-128"/>
                <a:ea typeface="Meiryo" panose="020B0604030504040204" pitchFamily="34" charset="-128"/>
              </a:rPr>
              <a:t>上記発電システムの場合、</a:t>
            </a:r>
            <a:r>
              <a:rPr lang="ja-JP" altLang="en-US" sz="26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緊急時も平常時も対応可！！</a:t>
            </a:r>
            <a:endParaRPr lang="en-US" altLang="ja-JP" sz="260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buFont typeface="Wingdings" pitchFamily="2" charset="2"/>
              <a:buChar char="ü"/>
            </a:pP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062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4EB5D0E-9368-1381-1CE4-C0D904993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62415"/>
            <a:ext cx="12192000" cy="829310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9DA33A5-CF9C-75FD-052A-F03D253B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72" y="3523939"/>
            <a:ext cx="10131425" cy="2468137"/>
          </a:xfrm>
        </p:spPr>
        <p:txBody>
          <a:bodyPr>
            <a:normAutofit/>
          </a:bodyPr>
          <a:lstStyle/>
          <a:p>
            <a:r>
              <a: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太陽光発電の導入を検討中の方は</a:t>
            </a:r>
            <a:b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近藤さんがレクチャーしてくださいます♪</a:t>
            </a:r>
            <a:b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ぜひご参考にされてください！！</a:t>
            </a:r>
          </a:p>
        </p:txBody>
      </p:sp>
    </p:spTree>
    <p:extLst>
      <p:ext uri="{BB962C8B-B14F-4D97-AF65-F5344CB8AC3E}">
        <p14:creationId xmlns:p14="http://schemas.microsoft.com/office/powerpoint/2010/main" val="427416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空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天空</Template>
  <TotalTime>411</TotalTime>
  <Words>481</Words>
  <Application>Microsoft Macintosh PowerPoint</Application>
  <PresentationFormat>ワイド画面</PresentationFormat>
  <Paragraphs>78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Meiryo</vt:lpstr>
      <vt:lpstr>Arial</vt:lpstr>
      <vt:lpstr>Calibri</vt:lpstr>
      <vt:lpstr>Calibri Light</vt:lpstr>
      <vt:lpstr>Wingdings</vt:lpstr>
      <vt:lpstr>天空</vt:lpstr>
      <vt:lpstr>国土エネルギー土木物流部会</vt:lpstr>
      <vt:lpstr>1. 発電方法の比較</vt:lpstr>
      <vt:lpstr>2. 世帯消費電力の目安</vt:lpstr>
      <vt:lpstr>3. 太陽光発電の提案</vt:lpstr>
      <vt:lpstr>4.太陽光発電の提案（近藤さん実体験）</vt:lpstr>
      <vt:lpstr>ちなみに・・・日本で買うと・・・</vt:lpstr>
      <vt:lpstr>4.太陽光発電の提案（近藤さん実体験）</vt:lpstr>
      <vt:lpstr>4.太陽光発電の提案（近藤さん実体験）</vt:lpstr>
      <vt:lpstr>太陽光発電の導入を検討中の方は 近藤さんがレクチャーしてくださいます♪ ぜひご参考にされてください！！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国土エネルギー土木物流部会</dc:title>
  <dc:creator>奈未 大村</dc:creator>
  <cp:lastModifiedBy>奈未 大村</cp:lastModifiedBy>
  <cp:revision>24</cp:revision>
  <dcterms:created xsi:type="dcterms:W3CDTF">2023-03-16T16:40:28Z</dcterms:created>
  <dcterms:modified xsi:type="dcterms:W3CDTF">2023-03-17T06:24:03Z</dcterms:modified>
</cp:coreProperties>
</file>