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6"/>
  </p:normalViewPr>
  <p:slideViewPr>
    <p:cSldViewPr snapToGrid="0" showGuides="1">
      <p:cViewPr varScale="1">
        <p:scale>
          <a:sx n="105" d="100"/>
          <a:sy n="105" d="100"/>
        </p:scale>
        <p:origin x="84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FBBFAB-09FE-A4A3-1F35-2F8F73107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56F5FB5-79FE-3299-AD48-1C03E59E32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610560-E1BA-8F8F-BB85-D8EFEB39B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4AB6-F4E1-41EA-8F1F-F948A9595D0D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D07809-A023-BE5D-F185-752F8B309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7B4F08-CDC5-650E-A775-239019E38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12E6-56FA-4F41-9605-A90D240C2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506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69F930-A3E7-EE5A-9679-D740E5898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77AD5DC-DF03-5BFB-BF63-72719C6780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E61DB7-90F7-6417-F0BF-C9A6913FA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4AB6-F4E1-41EA-8F1F-F948A9595D0D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FDBC7E-AB6B-B68D-EC7E-7126954A1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7EB9CC-3780-86F0-E1DB-E7E7D75B2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12E6-56FA-4F41-9605-A90D240C2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002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AEEF90D-E4F5-927B-4932-7107FE6A6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20133D5-2ACC-3BD2-96A8-599D12BC02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707A31-00AD-B1F5-6E6D-DA07D091E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4AB6-F4E1-41EA-8F1F-F948A9595D0D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13D041-F7B0-E3C6-B9C5-A1C190E68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510FAF-CF49-0D1A-3F81-3D551A86E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12E6-56FA-4F41-9605-A90D240C2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526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7741DB-C0B0-53D8-461C-1FCD344AF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E6E06EA-0273-5895-FDB5-899BA0624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5677DC-2871-1FD4-39E0-66C366DC8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4AB6-F4E1-41EA-8F1F-F948A9595D0D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83BED7-6024-D5F6-8B4E-6D156643C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D83D53-0A22-540D-62BB-70D807C87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12E6-56FA-4F41-9605-A90D240C2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359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F059AA-8D40-0FA8-7646-F2D9F15D2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19C56D-71DD-7379-A834-4A7B0FAE4D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6B2A11-4D33-7994-255B-18ECDD2C7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4AB6-F4E1-41EA-8F1F-F948A9595D0D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C04503-074F-C634-91D9-0125B2F7B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8671D4-66C3-F96B-83A0-50EF30F10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12E6-56FA-4F41-9605-A90D240C2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5424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84311C-0F7C-61F0-9976-9AACA26C3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CC8D8D-53F4-A6CF-5F64-ADE090ABF1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807A70-9907-2E66-79F4-48903CB29F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A664618-107C-B36E-73AF-14602C259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4AB6-F4E1-41EA-8F1F-F948A9595D0D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58CF5E-B01E-C50E-24AA-39B3071F2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A557D0-8264-E747-7B8A-18DE1723B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12E6-56FA-4F41-9605-A90D240C2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203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DB3138-E70C-0113-539E-B2F2B3832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FCB4940-3744-7A62-72D6-38727B62E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A51DE5D-0B15-8013-48DF-C3CB7B650E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99AB5E-91D5-3843-BF58-0BAC50D68D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0F54D96-3FC2-B2F9-1C22-1EA89997E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881A9BB-023F-2FE3-7F43-905996F91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4AB6-F4E1-41EA-8F1F-F948A9595D0D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B3BDF92-BB17-3F1E-968D-2F128EAC2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6D7F88E-4FC0-6501-B50E-0F05F4CB9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12E6-56FA-4F41-9605-A90D240C2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918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D4A90B-FF4A-7A57-C5CA-9CE3DFB92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58E35FA-F103-BAB8-8550-B2FBB841E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4AB6-F4E1-41EA-8F1F-F948A9595D0D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BDD705-14B3-E1D1-06F8-4ADD260DC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9F52D06-D008-C6B2-C4D7-01DEF5F55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12E6-56FA-4F41-9605-A90D240C2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583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9E8C744-63E5-2426-F1D4-61119A158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4AB6-F4E1-41EA-8F1F-F948A9595D0D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4811A34-C6A8-64ED-943B-6F716379F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A2D417F-C95C-E33E-F0AF-160B49FB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12E6-56FA-4F41-9605-A90D240C2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219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49653A-CC79-5301-6A21-61264AE66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8E423F-F648-818D-58AB-7BA9D7BA7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4126F8E-6CEF-A05C-78F3-4F6A8F4D7C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B3BAC63-D929-0B12-36DB-294A8F27E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4AB6-F4E1-41EA-8F1F-F948A9595D0D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C4261B7-322E-F779-1C6A-453293147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FF96D5-B9CC-7735-B3D3-441503F98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12E6-56FA-4F41-9605-A90D240C2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078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E70D6E-D1DF-51FF-529E-7D412E62B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AB000A9-405B-4ADA-2ACF-DB044CB8F3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B1BF92B-D94B-7C72-96D0-A08E3B4C4D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9F6F9E1-29DD-21C0-5659-742C66DF0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4AB6-F4E1-41EA-8F1F-F948A9595D0D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8E05107-D6F7-0628-4661-D3FEBFB2F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0CD3FDB-355A-8412-811E-B9C734255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12E6-56FA-4F41-9605-A90D240C2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963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C3BCE22-D327-4CA0-A447-53234B4A8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DE431A-79C9-DCF4-2AF5-C0A685577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1CE2FC-09A0-EA13-205E-033B8B69D9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E4AB6-F4E1-41EA-8F1F-F948A9595D0D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316641-D2FC-F5FC-7C70-EAE0ECC683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4527EF-AB69-1C57-AF74-35803C088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112E6-56FA-4F41-9605-A90D240C2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525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A0C1B6-BF97-A2A9-4D46-3B957791DCC1}"/>
              </a:ext>
            </a:extLst>
          </p:cNvPr>
          <p:cNvSpPr txBox="1"/>
          <p:nvPr/>
        </p:nvSpPr>
        <p:spPr>
          <a:xfrm>
            <a:off x="2755059" y="557234"/>
            <a:ext cx="70628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報道と情報部会　活動内容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55D1E9-096A-6E6D-B758-B3142EDBC255}"/>
              </a:ext>
            </a:extLst>
          </p:cNvPr>
          <p:cNvSpPr txBox="1"/>
          <p:nvPr/>
        </p:nvSpPr>
        <p:spPr>
          <a:xfrm>
            <a:off x="3406942" y="5977600"/>
            <a:ext cx="5378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日本自治集団　第１回総会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令和４年</a:t>
            </a:r>
            <a:r>
              <a:rPr lang="ja-JP" altLang="en-US" dirty="0"/>
              <a:t>１２</a:t>
            </a:r>
            <a:r>
              <a:rPr kumimoji="1" lang="ja-JP" altLang="en-US" dirty="0"/>
              <a:t>月１７日（土）</a:t>
            </a:r>
          </a:p>
        </p:txBody>
      </p: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32B62C3A-11E7-8378-975E-5EAAA22C54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378909"/>
              </p:ext>
            </p:extLst>
          </p:nvPr>
        </p:nvGraphicFramePr>
        <p:xfrm>
          <a:off x="2032000" y="3429000"/>
          <a:ext cx="8128000" cy="238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4251317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内　容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20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DbPeriod"/>
                      </a:pPr>
                      <a:r>
                        <a:rPr kumimoji="1" lang="ja-JP" altLang="en-US" sz="1800" dirty="0"/>
                        <a:t>報道と情報部会の役割</a:t>
                      </a:r>
                      <a:endParaRPr kumimoji="1" lang="en-US" altLang="ja-JP" sz="1800" dirty="0"/>
                    </a:p>
                    <a:p>
                      <a:pPr marL="342900" indent="-342900">
                        <a:buAutoNum type="arabicDbPeriod"/>
                      </a:pPr>
                      <a:endParaRPr kumimoji="1" lang="en-US" altLang="ja-JP" sz="1800" dirty="0"/>
                    </a:p>
                    <a:p>
                      <a:pPr marL="342900" indent="-342900">
                        <a:buAutoNum type="arabicDbPeriod"/>
                      </a:pPr>
                      <a:r>
                        <a:rPr lang="ja-JP" altLang="en-US" sz="1800" dirty="0"/>
                        <a:t>報道に関する活動</a:t>
                      </a:r>
                      <a:endParaRPr lang="en-US" altLang="ja-JP" sz="1800" dirty="0"/>
                    </a:p>
                    <a:p>
                      <a:pPr marL="342900" indent="-342900">
                        <a:buAutoNum type="arabicDbPeriod"/>
                      </a:pPr>
                      <a:endParaRPr lang="en-US" altLang="ja-JP" sz="1800" dirty="0"/>
                    </a:p>
                    <a:p>
                      <a:pPr marL="342900" indent="-342900">
                        <a:buAutoNum type="arabicDbPeriod"/>
                      </a:pPr>
                      <a:r>
                        <a:rPr kumimoji="1" lang="ja-JP" altLang="en-US" sz="1800" dirty="0"/>
                        <a:t>情報に関する活動</a:t>
                      </a:r>
                      <a:endParaRPr kumimoji="1" lang="en-US" altLang="ja-JP" sz="1800" dirty="0"/>
                    </a:p>
                    <a:p>
                      <a:pPr marL="342900" indent="-342900">
                        <a:buAutoNum type="arabicDbPeriod"/>
                      </a:pPr>
                      <a:endParaRPr kumimoji="1" lang="en-US" altLang="ja-JP" sz="1800" dirty="0"/>
                    </a:p>
                    <a:p>
                      <a:pPr marL="342900" indent="-342900">
                        <a:buAutoNum type="arabicDbPeriod"/>
                      </a:pPr>
                      <a:r>
                        <a:rPr kumimoji="1" lang="ja-JP" altLang="en-US" sz="1800" dirty="0"/>
                        <a:t>予算要求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019549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B7FF534-B90E-F8B0-3740-64CB02FAA800}"/>
              </a:ext>
            </a:extLst>
          </p:cNvPr>
          <p:cNvSpPr txBox="1"/>
          <p:nvPr/>
        </p:nvSpPr>
        <p:spPr>
          <a:xfrm>
            <a:off x="1097280" y="2893588"/>
            <a:ext cx="10123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kumimoji="1" lang="ja-JP" altLang="en-US" dirty="0"/>
              <a:t>　当部会においては、「事業」と呼称すべき内容と主旨が異なるため、活動の説明としたい。</a:t>
            </a:r>
          </a:p>
        </p:txBody>
      </p:sp>
    </p:spTree>
    <p:extLst>
      <p:ext uri="{BB962C8B-B14F-4D97-AF65-F5344CB8AC3E}">
        <p14:creationId xmlns:p14="http://schemas.microsoft.com/office/powerpoint/2010/main" val="1360813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858AB5-311F-5327-C098-6192CD26F228}"/>
              </a:ext>
            </a:extLst>
          </p:cNvPr>
          <p:cNvSpPr txBox="1"/>
          <p:nvPr/>
        </p:nvSpPr>
        <p:spPr>
          <a:xfrm>
            <a:off x="3795102" y="247851"/>
            <a:ext cx="4415934" cy="4038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１．　報道と情報部会の役割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0E588E4-0E03-0391-EEF2-F358F91D0153}"/>
              </a:ext>
            </a:extLst>
          </p:cNvPr>
          <p:cNvSpPr txBox="1"/>
          <p:nvPr/>
        </p:nvSpPr>
        <p:spPr>
          <a:xfrm>
            <a:off x="293914" y="1188718"/>
            <a:ext cx="115671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66675" algn="l"/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(1)</a:t>
            </a:r>
            <a:r>
              <a:rPr lang="ja-JP" altLang="ja-JP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部会の役割について、</a:t>
            </a:r>
            <a:r>
              <a:rPr lang="ja-JP" altLang="ja-JP" sz="1800" u="sng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「報道」</a:t>
            </a:r>
            <a:r>
              <a:rPr lang="ja-JP" altLang="ja-JP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及び</a:t>
            </a:r>
            <a:r>
              <a:rPr lang="ja-JP" altLang="ja-JP" sz="1800" u="sng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「情報」</a:t>
            </a:r>
            <a:r>
              <a:rPr lang="ja-JP" altLang="ja-JP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に区分して考慮することとした。</a:t>
            </a:r>
            <a:endParaRPr lang="en-US" altLang="ja-JP" sz="18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66675" algn="l"/>
            <a:endParaRPr lang="en-US" altLang="ja-JP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66675" algn="l"/>
            <a:r>
              <a:rPr lang="en-US" altLang="ja-JP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(2)</a:t>
            </a:r>
            <a:r>
              <a:rPr lang="ja-JP" altLang="ja-JP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具体的な活動として、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下記の内容が考えられる。</a:t>
            </a:r>
            <a:endParaRPr lang="en-US" altLang="ja-JP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66675" algn="l"/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ja-JP" altLang="en-US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①　</a:t>
            </a:r>
            <a:r>
              <a:rPr lang="ja-JP" altLang="ja-JP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本年末以降に自治集団における具体的活動が開始されるに伴い、各部会の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事業</a:t>
            </a:r>
            <a:r>
              <a:rPr lang="ja-JP" altLang="ja-JP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（主に農業／教育</a:t>
            </a:r>
            <a:endParaRPr lang="en-US" altLang="ja-JP" sz="18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66675" algn="l"/>
            <a:r>
              <a:rPr lang="ja-JP" altLang="en-US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</a:t>
            </a:r>
            <a:r>
              <a:rPr lang="ja-JP" altLang="ja-JP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コンテンツ？）を部内外に共有</a:t>
            </a:r>
            <a:endParaRPr lang="en-US" altLang="ja-JP" sz="18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66675" algn="l"/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 ②　自治集団の活動に関する情報保全</a:t>
            </a:r>
            <a:endParaRPr lang="en-US" altLang="ja-JP" sz="18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66675" algn="l"/>
            <a:endParaRPr lang="en-US" altLang="ja-JP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66675" algn="l"/>
            <a:r>
              <a:rPr lang="en-US" altLang="ja-JP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(3)</a:t>
            </a:r>
            <a:r>
              <a:rPr lang="ja-JP" altLang="en-US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概要図</a:t>
            </a:r>
            <a:endParaRPr lang="ja-JP" altLang="ja-JP" sz="18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BBA52B3-080E-DDA6-92CD-A127F847C8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638" y="3578154"/>
            <a:ext cx="8182723" cy="3008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437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858AB5-311F-5327-C098-6192CD26F228}"/>
              </a:ext>
            </a:extLst>
          </p:cNvPr>
          <p:cNvSpPr txBox="1"/>
          <p:nvPr/>
        </p:nvSpPr>
        <p:spPr>
          <a:xfrm>
            <a:off x="3795102" y="247851"/>
            <a:ext cx="4415934" cy="4038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２</a:t>
            </a:r>
            <a:r>
              <a:rPr kumimoji="1"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．　報道に関する活動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A9EA618-D24A-2BC8-1488-16AFBC94BB2C}"/>
              </a:ext>
            </a:extLst>
          </p:cNvPr>
          <p:cNvSpPr txBox="1"/>
          <p:nvPr/>
        </p:nvSpPr>
        <p:spPr>
          <a:xfrm>
            <a:off x="300444" y="947056"/>
            <a:ext cx="1172563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en-US" altLang="ja-JP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(1)</a:t>
            </a:r>
            <a:r>
              <a:rPr lang="ja-JP" altLang="en-US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800" b="1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概　要</a:t>
            </a:r>
            <a:endParaRPr lang="en-US" altLang="ja-JP" sz="1800" b="1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ア　「報道」の役割は、</a:t>
            </a:r>
            <a:r>
              <a:rPr lang="ja-JP" altLang="en-US" sz="1800" u="sng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自治集団の活動に関する対外的な広報</a:t>
            </a:r>
            <a:r>
              <a:rPr lang="ja-JP" altLang="en-US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及び</a:t>
            </a:r>
            <a:r>
              <a:rPr lang="ja-JP" altLang="en-US" sz="1800" u="sng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自治集団内における情報共有</a:t>
            </a:r>
            <a:r>
              <a:rPr lang="ja-JP" altLang="en-US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が含まれる。</a:t>
            </a:r>
            <a:endParaRPr lang="en-US" altLang="ja-JP" sz="18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イ　両役割を推進するにあたり、下記の方法を検討した。</a:t>
            </a:r>
            <a:endParaRPr lang="en-US" altLang="ja-JP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・　自治集団ホームページの作成</a:t>
            </a:r>
            <a:endParaRPr lang="en-US" altLang="ja-JP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・　</a:t>
            </a: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Facebook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上におけるコミュニティグループの作成</a:t>
            </a:r>
            <a:endParaRPr lang="en-US" altLang="ja-JP" sz="18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66675" algn="l"/>
            <a:endParaRPr lang="en-US" altLang="ja-JP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66675" algn="l"/>
            <a:r>
              <a:rPr lang="en-US" altLang="ja-JP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(2)</a:t>
            </a:r>
            <a:r>
              <a:rPr lang="ja-JP" altLang="ja-JP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800" b="1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対外的な広報</a:t>
            </a:r>
            <a:endParaRPr lang="en-US" altLang="ja-JP" sz="1800" b="1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66675" algn="l"/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 ア　</a:t>
            </a:r>
            <a:r>
              <a:rPr lang="ja-JP" altLang="en-US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ホームページの作成</a:t>
            </a:r>
            <a:endParaRPr lang="en-US" altLang="ja-JP" b="1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66675" algn="l"/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  </a:t>
            </a: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ｱ</a:t>
            </a: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実施にあたり、下記の課題を有するため、各参加者の意見を踏まえたうえで検討したい。</a:t>
            </a:r>
            <a:endParaRPr lang="en-US" altLang="ja-JP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66675" algn="l"/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  </a:t>
            </a: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ｲ</a:t>
            </a: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ＨＰデザインの決定／維持管理費の捻出／現状におけるコンテンツの不足</a:t>
            </a:r>
            <a:endParaRPr lang="en-US" altLang="ja-JP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66675" algn="l"/>
            <a:r>
              <a:rPr lang="ja-JP" altLang="en-US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 イ　</a:t>
            </a:r>
            <a:r>
              <a:rPr lang="en-US" altLang="ja-JP" sz="1800" b="1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Facebook</a:t>
            </a:r>
            <a:r>
              <a:rPr lang="ja-JP" altLang="en-US" sz="1800" b="1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コミュニティグループの作成</a:t>
            </a:r>
            <a:endParaRPr lang="en-US" altLang="ja-JP" sz="1800" b="1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66675" algn="l"/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ｱ</a:t>
            </a: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対外的に開放性とし、部外者の閲覧が可能なものとすることを検討</a:t>
            </a:r>
            <a:endParaRPr lang="en-US" altLang="ja-JP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66675" algn="l"/>
            <a:r>
              <a:rPr lang="ja-JP" altLang="en-US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en-US" altLang="ja-JP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lang="ja-JP" altLang="en-US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ｲ</a:t>
            </a:r>
            <a:r>
              <a:rPr lang="en-US" altLang="ja-JP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しかしながら、「荒らし」の発生が懸念されるため、特にコメント欄の管理について注意を要する。</a:t>
            </a:r>
            <a:endParaRPr lang="en-US" altLang="ja-JP" sz="18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66675" algn="l"/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ｳ</a:t>
            </a: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投稿内容は、各部会から持ち寄られたものを事務局にて編集し、魅力をアピールできるものとする。</a:t>
            </a:r>
            <a:endParaRPr lang="en-US" altLang="ja-JP" sz="18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66675" algn="l"/>
            <a:endParaRPr lang="en-US" altLang="ja-JP" sz="18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66675" algn="l"/>
            <a:r>
              <a:rPr lang="en-US" altLang="ja-JP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(3)</a:t>
            </a:r>
            <a:r>
              <a:rPr lang="ja-JP" altLang="en-US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800" b="1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自治集団内における情報共有</a:t>
            </a:r>
            <a:endParaRPr lang="en-US" altLang="ja-JP" sz="1800" b="1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66675" algn="l"/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 　上記の</a:t>
            </a: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Facebook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コミュニティグループは、自治集団内メンバーのコミュニケーション媒体としても活用し、</a:t>
            </a:r>
            <a:endParaRPr lang="en-US" altLang="ja-JP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66675" algn="l"/>
            <a:r>
              <a:rPr lang="ja-JP" altLang="en-US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相互の活動を周知・共有することで、参加者内における活動意欲の促進を図る。</a:t>
            </a:r>
            <a:endParaRPr lang="en-US" altLang="ja-JP" sz="18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073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858AB5-311F-5327-C098-6192CD26F228}"/>
              </a:ext>
            </a:extLst>
          </p:cNvPr>
          <p:cNvSpPr txBox="1"/>
          <p:nvPr/>
        </p:nvSpPr>
        <p:spPr>
          <a:xfrm>
            <a:off x="3795102" y="247851"/>
            <a:ext cx="4415934" cy="4038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３．　情報に関する活動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A9EA618-D24A-2BC8-1488-16AFBC94BB2C}"/>
              </a:ext>
            </a:extLst>
          </p:cNvPr>
          <p:cNvSpPr txBox="1"/>
          <p:nvPr/>
        </p:nvSpPr>
        <p:spPr>
          <a:xfrm>
            <a:off x="293913" y="1012369"/>
            <a:ext cx="117256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en-US" altLang="ja-JP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(1)</a:t>
            </a:r>
            <a:r>
              <a:rPr lang="ja-JP" altLang="en-US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800" b="1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概　要</a:t>
            </a:r>
            <a:endParaRPr lang="en-US" altLang="ja-JP" sz="1800" b="1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「情報」の役割は、</a:t>
            </a:r>
            <a:r>
              <a:rPr lang="ja-JP" altLang="en-US" sz="1800" u="sng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内部情報の流出防止</a:t>
            </a:r>
            <a:r>
              <a:rPr lang="ja-JP" altLang="en-US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ならびに</a:t>
            </a:r>
            <a:r>
              <a:rPr lang="ja-JP" altLang="en-US" sz="1800" u="sng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外部からの誹謗中傷等への対応</a:t>
            </a:r>
            <a:r>
              <a:rPr lang="ja-JP" altLang="en-US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が含まれる。（情報保全）</a:t>
            </a:r>
            <a:endParaRPr lang="en-US" altLang="ja-JP" sz="18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endParaRPr lang="en-US" altLang="ja-JP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 (2)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内部情報な流出防止</a:t>
            </a:r>
            <a:endParaRPr lang="en-US" altLang="ja-JP" b="1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各関係者に対して説明と注意喚起を行い、各参加団体のコンプライアンスを相互に尊重するよう呼びか</a:t>
            </a:r>
            <a:endParaRPr lang="en-US" altLang="ja-JP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ける。</a:t>
            </a:r>
            <a:endParaRPr lang="en-US" altLang="ja-JP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endParaRPr lang="en-US" altLang="ja-JP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 (3)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外部からの誹謗中傷等への対応</a:t>
            </a:r>
            <a:endParaRPr lang="en-US" altLang="ja-JP" b="1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ア　誹謗中傷の一例として、</a:t>
            </a:r>
            <a:r>
              <a:rPr lang="ja-JP" altLang="en-US" u="sng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自治集団の活動に対するデマの流布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ならびに</a:t>
            </a:r>
            <a:r>
              <a:rPr lang="ja-JP" altLang="en-US" u="sng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個人情報の暴露等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が考えられる。</a:t>
            </a:r>
            <a:endParaRPr lang="en-US" altLang="ja-JP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イ　これらは、各参加団体のコンプライアンスに影響を与え、活動参画への疎外となる可能性がある。</a:t>
            </a:r>
            <a:endParaRPr lang="en-US" altLang="ja-JP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ウ　このため、当部会としてこれらの事態が発生した場合の対応を担当する。</a:t>
            </a:r>
            <a:endParaRPr lang="en-US" altLang="ja-JP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（状況により、法務的見地をお持ちの方による協力を仰ぎたい）</a:t>
            </a:r>
            <a:endParaRPr lang="en-US" altLang="ja-JP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endParaRPr lang="en-US" altLang="ja-JP" sz="18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endParaRPr lang="en-US" altLang="ja-JP" sz="18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982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858AB5-311F-5327-C098-6192CD26F228}"/>
              </a:ext>
            </a:extLst>
          </p:cNvPr>
          <p:cNvSpPr txBox="1"/>
          <p:nvPr/>
        </p:nvSpPr>
        <p:spPr>
          <a:xfrm>
            <a:off x="3795102" y="247851"/>
            <a:ext cx="4415934" cy="4038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４</a:t>
            </a:r>
            <a:r>
              <a:rPr kumimoji="1"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．　予算要求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A9EA618-D24A-2BC8-1488-16AFBC94BB2C}"/>
              </a:ext>
            </a:extLst>
          </p:cNvPr>
          <p:cNvSpPr txBox="1"/>
          <p:nvPr/>
        </p:nvSpPr>
        <p:spPr>
          <a:xfrm>
            <a:off x="293913" y="1012369"/>
            <a:ext cx="1172563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(1)</a:t>
            </a:r>
            <a:r>
              <a:rPr lang="ja-JP" altLang="en-US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予算要求項目</a:t>
            </a:r>
            <a:endParaRPr lang="en-US" altLang="ja-JP" sz="1800" b="1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なし。</a:t>
            </a:r>
            <a:endParaRPr lang="en-US" altLang="ja-JP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endParaRPr lang="en-US" altLang="ja-JP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(2)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理　由</a:t>
            </a:r>
            <a:endParaRPr lang="en-US" altLang="ja-JP" b="1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ア　</a:t>
            </a:r>
            <a:r>
              <a:rPr lang="ja-JP" altLang="en-US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「報道」について</a:t>
            </a:r>
            <a:endParaRPr lang="en-US" altLang="ja-JP" b="1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ｱ</a:t>
            </a: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ホームページの作成を行う場合、サーバーレンタル料（独自ドメイン料金含む）の管理費として</a:t>
            </a:r>
            <a:endParaRPr lang="en-US" altLang="ja-JP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 約</a:t>
            </a: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20,000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円／年が見積もられるが、当初は掲載コンテンツが不足しており費用対効果が見込めない</a:t>
            </a:r>
            <a:endParaRPr lang="en-US" altLang="ja-JP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 ため、開設時期については各参加者の意見を待ちたい。</a:t>
            </a:r>
            <a:endParaRPr lang="en-US" altLang="ja-JP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ｲ</a:t>
            </a: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Facebook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コミュニティグループについては、基本的に無料であるため、予算計上の必要はないと</a:t>
            </a:r>
            <a:endParaRPr lang="en-US" altLang="ja-JP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 見積もられる。</a:t>
            </a:r>
            <a:endParaRPr lang="en-US" altLang="ja-JP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endParaRPr lang="en-US" altLang="ja-JP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 イ　</a:t>
            </a:r>
            <a:r>
              <a:rPr lang="ja-JP" altLang="en-US" b="1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「情報」について</a:t>
            </a:r>
            <a:endParaRPr lang="en-US" altLang="ja-JP" b="1" kern="1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  </a:t>
            </a: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ｱ</a:t>
            </a: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情報保全活動については、各事態によって対処要領が異なるため、予算見積もりが困難</a:t>
            </a:r>
            <a:endParaRPr lang="en-US" altLang="ja-JP" sz="18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  </a:t>
            </a:r>
            <a:r>
              <a:rPr lang="en-US" altLang="ja-JP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lang="ja-JP" altLang="en-US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ｲ</a:t>
            </a:r>
            <a:r>
              <a:rPr lang="en-US" altLang="ja-JP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対処を行う場合においても、金銭を要するケースは稀と考えられる。</a:t>
            </a:r>
            <a:endParaRPr lang="en-US" altLang="ja-JP" sz="18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  </a:t>
            </a: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ｳ</a:t>
            </a: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予算が必要とされる場合は、各関係者の同意をもって別途調整を行いたい。</a:t>
            </a:r>
            <a:endParaRPr lang="en-US" altLang="ja-JP" sz="18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695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785</Words>
  <Application>Microsoft Macintosh PowerPoint</Application>
  <PresentationFormat>ワイド画面</PresentationFormat>
  <Paragraphs>69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明朝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川満 雄起</dc:creator>
  <cp:lastModifiedBy>三箇淳司</cp:lastModifiedBy>
  <cp:revision>2</cp:revision>
  <dcterms:created xsi:type="dcterms:W3CDTF">2022-12-14T07:21:03Z</dcterms:created>
  <dcterms:modified xsi:type="dcterms:W3CDTF">2022-12-16T12:47:53Z</dcterms:modified>
</cp:coreProperties>
</file>