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6" r:id="rId11"/>
    <p:sldId id="267" r:id="rId12"/>
    <p:sldId id="269" r:id="rId13"/>
    <p:sldId id="268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つの角を丸めた四角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10" name="フリーフォーム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フリーフォーム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9BD3D8-F155-4908-89E2-89E2D20D24E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178D93-38EE-4FF6-80B0-82000DC968F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352928" cy="1828800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 smtClean="0">
                <a:latin typeface="HGP創英ﾌﾟﾚｾﾞﾝｽEB" pitchFamily="18" charset="-128"/>
                <a:ea typeface="HGP創英ﾌﾟﾚｾﾞﾝｽEB" pitchFamily="18" charset="-128"/>
              </a:rPr>
              <a:t>日本自治</a:t>
            </a:r>
            <a:r>
              <a:rPr lang="ja-JP" altLang="en-US" dirty="0" smtClean="0">
                <a:latin typeface="HGP創英ﾌﾟﾚｾﾞﾝｽEB" pitchFamily="18" charset="-128"/>
                <a:ea typeface="HGP創英ﾌﾟﾚｾﾞﾝｽEB" pitchFamily="18" charset="-128"/>
              </a:rPr>
              <a:t>集団</a:t>
            </a:r>
            <a:r>
              <a:rPr lang="en-US" altLang="ja-JP" dirty="0" smtClean="0">
                <a:latin typeface="HGP創英ﾌﾟﾚｾﾞﾝｽEB" pitchFamily="18" charset="-128"/>
                <a:ea typeface="HGP創英ﾌﾟﾚｾﾞﾝｽEB" pitchFamily="18" charset="-128"/>
              </a:rPr>
              <a:t/>
            </a:r>
            <a:br>
              <a:rPr lang="en-US" altLang="ja-JP" dirty="0" smtClean="0">
                <a:latin typeface="HGP創英ﾌﾟﾚｾﾞﾝｽEB" pitchFamily="18" charset="-128"/>
                <a:ea typeface="HGP創英ﾌﾟﾚｾﾞﾝｽEB" pitchFamily="18" charset="-128"/>
              </a:rPr>
            </a:br>
            <a:r>
              <a:rPr lang="ja-JP" altLang="en-US" dirty="0" smtClean="0">
                <a:latin typeface="HGP創英ﾌﾟﾚｾﾞﾝｽEB" pitchFamily="18" charset="-128"/>
                <a:ea typeface="HGP創英ﾌﾟﾚｾﾞﾝｽEB" pitchFamily="18" charset="-128"/>
              </a:rPr>
              <a:t>構想委員会としての</a:t>
            </a:r>
            <a:r>
              <a:rPr lang="en-US" altLang="ja-JP" dirty="0" smtClean="0">
                <a:latin typeface="HGP創英ﾌﾟﾚｾﾞﾝｽEB" pitchFamily="18" charset="-128"/>
                <a:ea typeface="HGP創英ﾌﾟﾚｾﾞﾝｽEB" pitchFamily="18" charset="-128"/>
              </a:rPr>
              <a:t/>
            </a:r>
            <a:br>
              <a:rPr lang="en-US" altLang="ja-JP" dirty="0" smtClean="0">
                <a:latin typeface="HGP創英ﾌﾟﾚｾﾞﾝｽEB" pitchFamily="18" charset="-128"/>
                <a:ea typeface="HGP創英ﾌﾟﾚｾﾞﾝｽEB" pitchFamily="18" charset="-128"/>
              </a:rPr>
            </a:br>
            <a:r>
              <a:rPr lang="ja-JP" altLang="en-US" dirty="0" smtClean="0">
                <a:latin typeface="HGP創英ﾌﾟﾚｾﾞﾝｽEB" pitchFamily="18" charset="-128"/>
                <a:ea typeface="HGP創英ﾌﾟﾚｾﾞﾝｽEB" pitchFamily="18" charset="-128"/>
              </a:rPr>
              <a:t>総会提案事項（案）</a:t>
            </a:r>
            <a:endParaRPr kumimoji="1" lang="ja-JP" altLang="en-US" dirty="0"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7854696" cy="1752600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日本自治集団構想委員会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352928" cy="18288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>
                <a:latin typeface="HGP創英ﾌﾟﾚｾﾞﾝｽEB" pitchFamily="18" charset="-128"/>
                <a:ea typeface="HGP創英ﾌﾟﾚｾﾞﾝｽEB" pitchFamily="18" charset="-128"/>
              </a:rPr>
              <a:t>日本自治</a:t>
            </a:r>
            <a:r>
              <a:rPr lang="ja-JP" altLang="en-US" dirty="0" smtClean="0">
                <a:latin typeface="HGP創英ﾌﾟﾚｾﾞﾝｽEB" pitchFamily="18" charset="-128"/>
                <a:ea typeface="HGP創英ﾌﾟﾚｾﾞﾝｽEB" pitchFamily="18" charset="-128"/>
              </a:rPr>
              <a:t>集団の組織</a:t>
            </a:r>
            <a:r>
              <a:rPr lang="en-US" altLang="ja-JP" dirty="0" smtClean="0">
                <a:latin typeface="HGP創英ﾌﾟﾚｾﾞﾝｽEB" pitchFamily="18" charset="-128"/>
                <a:ea typeface="HGP創英ﾌﾟﾚｾﾞﾝｽEB" pitchFamily="18" charset="-128"/>
              </a:rPr>
              <a:t/>
            </a:r>
            <a:br>
              <a:rPr lang="en-US" altLang="ja-JP" dirty="0" smtClean="0">
                <a:latin typeface="HGP創英ﾌﾟﾚｾﾞﾝｽEB" pitchFamily="18" charset="-128"/>
                <a:ea typeface="HGP創英ﾌﾟﾚｾﾞﾝｽEB" pitchFamily="18" charset="-128"/>
              </a:rPr>
            </a:br>
            <a:endParaRPr kumimoji="1" lang="ja-JP" altLang="en-US" dirty="0"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7854696" cy="1752600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日本自治集団構想委員会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日本自治集団の</a:t>
            </a:r>
            <a:r>
              <a:rPr kumimoji="1" lang="ja-JP" altLang="en-US" dirty="0" smtClean="0"/>
              <a:t>組織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259632" y="3429000"/>
            <a:ext cx="2232248" cy="360040"/>
          </a:xfrm>
          <a:ln w="1905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ja-JP" altLang="en-US" dirty="0" smtClean="0"/>
              <a:t>　</a:t>
            </a:r>
            <a:r>
              <a:rPr lang="ja-JP" altLang="en-US" sz="2000" dirty="0" smtClean="0"/>
              <a:t>経済・通貨部会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　　　　　　　　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95936" y="2204864"/>
            <a:ext cx="1512168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代　表</a:t>
            </a:r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380312" y="2276872"/>
            <a:ext cx="1512168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事務局</a:t>
            </a:r>
            <a:endParaRPr lang="en-US" altLang="ja-JP" sz="2000" dirty="0" smtClean="0"/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1259632" y="5805264"/>
            <a:ext cx="2232248" cy="36004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>
            <a:normAutofit fontScale="850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広報・情報部会</a:t>
            </a:r>
            <a:r>
              <a:rPr kumimoji="1" lang="ja-JP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　　　　　</a:t>
            </a:r>
            <a:endParaRPr kumimoji="1" lang="ja-JP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コンテンツ プレースホルダ 2"/>
          <p:cNvSpPr txBox="1">
            <a:spLocks/>
          </p:cNvSpPr>
          <p:nvPr/>
        </p:nvSpPr>
        <p:spPr>
          <a:xfrm>
            <a:off x="1259632" y="3861048"/>
            <a:ext cx="2232248" cy="36004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>
            <a:normAutofit fontScale="850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農・食・健康部会</a:t>
            </a:r>
            <a:r>
              <a:rPr kumimoji="1" lang="ja-JP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　　</a:t>
            </a:r>
            <a:endParaRPr kumimoji="1" lang="ja-JP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コンテンツ プレースホルダ 2"/>
          <p:cNvSpPr txBox="1">
            <a:spLocks/>
          </p:cNvSpPr>
          <p:nvPr/>
        </p:nvSpPr>
        <p:spPr>
          <a:xfrm>
            <a:off x="1259632" y="4293096"/>
            <a:ext cx="2232248" cy="576064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>
            <a:normAutofit fontScale="62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国土・エネルギー</a:t>
            </a:r>
            <a:endParaRPr kumimoji="1" lang="en-US" altLang="ja-JP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建築・物流備蓄部会　　　　　　　</a:t>
            </a:r>
            <a:endParaRPr kumimoji="1" lang="ja-JP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コンテンツ プレースホルダ 2"/>
          <p:cNvSpPr txBox="1">
            <a:spLocks/>
          </p:cNvSpPr>
          <p:nvPr/>
        </p:nvSpPr>
        <p:spPr>
          <a:xfrm>
            <a:off x="1259632" y="4941168"/>
            <a:ext cx="2232248" cy="36004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>
            <a:normAutofit fontScale="850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憲法・規範部会</a:t>
            </a:r>
            <a:r>
              <a:rPr kumimoji="1" lang="ja-JP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　　　　</a:t>
            </a:r>
            <a:endParaRPr kumimoji="1" lang="ja-JP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コンテンツ プレースホルダ 2"/>
          <p:cNvSpPr txBox="1">
            <a:spLocks/>
          </p:cNvSpPr>
          <p:nvPr/>
        </p:nvSpPr>
        <p:spPr>
          <a:xfrm>
            <a:off x="1259632" y="5373216"/>
            <a:ext cx="2232248" cy="36004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>
            <a:normAutofit fontScale="850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文化・道徳・教育部会</a:t>
            </a:r>
            <a:r>
              <a:rPr kumimoji="1" lang="ja-JP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　　　　</a:t>
            </a:r>
            <a:endParaRPr kumimoji="1" lang="ja-JP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27584" y="2852936"/>
            <a:ext cx="1512168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構想委員会</a:t>
            </a:r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52120" y="2852936"/>
            <a:ext cx="1512168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総　会</a:t>
            </a:r>
            <a:endParaRPr kumimoji="1" lang="ja-JP" altLang="en-US" sz="2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08304" y="4509120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各加盟団体</a:t>
            </a:r>
            <a:endParaRPr kumimoji="1" lang="ja-JP" altLang="en-US" sz="2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652120" y="4509120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各加盟団体</a:t>
            </a:r>
            <a:endParaRPr kumimoji="1"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23928" y="4509120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各加盟団体</a:t>
            </a:r>
            <a:endParaRPr kumimoji="1" lang="ja-JP" altLang="en-US" sz="2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308304" y="3933056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各加盟団体</a:t>
            </a:r>
            <a:endParaRPr kumimoji="1" lang="ja-JP" altLang="en-US" sz="2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52120" y="3933056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各加盟団体</a:t>
            </a:r>
            <a:endParaRPr kumimoji="1" lang="ja-JP" altLang="en-US" sz="2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923928" y="3933056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各加盟団体</a:t>
            </a:r>
            <a:endParaRPr kumimoji="1" lang="ja-JP" altLang="en-US" sz="2000" dirty="0"/>
          </a:p>
        </p:txBody>
      </p:sp>
      <p:cxnSp>
        <p:nvCxnSpPr>
          <p:cNvPr id="23" name="直線コネクタ 22"/>
          <p:cNvCxnSpPr/>
          <p:nvPr/>
        </p:nvCxnSpPr>
        <p:spPr>
          <a:xfrm>
            <a:off x="1043608" y="3284984"/>
            <a:ext cx="0" cy="27363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>
            <a:off x="1043608" y="3573016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1043608" y="4005064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1043608" y="6021288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1043608" y="5589240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1043608" y="5157192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1043608" y="4581128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stCxn id="13" idx="3"/>
            <a:endCxn id="14" idx="1"/>
          </p:cNvCxnSpPr>
          <p:nvPr/>
        </p:nvCxnSpPr>
        <p:spPr>
          <a:xfrm>
            <a:off x="2339752" y="3052991"/>
            <a:ext cx="3312368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4499992" y="3573016"/>
            <a:ext cx="35283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14" idx="2"/>
            <a:endCxn id="20" idx="0"/>
          </p:cNvCxnSpPr>
          <p:nvPr/>
        </p:nvCxnSpPr>
        <p:spPr>
          <a:xfrm>
            <a:off x="6408204" y="3253046"/>
            <a:ext cx="0" cy="6800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4499992" y="3573016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8028384" y="3573016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3707904" y="3573016"/>
            <a:ext cx="0" cy="23762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H="1">
            <a:off x="3491880" y="3573016"/>
            <a:ext cx="216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flipH="1">
            <a:off x="3491880" y="5949280"/>
            <a:ext cx="216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flipH="1">
            <a:off x="3491880" y="5517232"/>
            <a:ext cx="216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H="1">
            <a:off x="3491880" y="5085184"/>
            <a:ext cx="216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flipH="1">
            <a:off x="3491880" y="4581128"/>
            <a:ext cx="216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H="1">
            <a:off x="3491880" y="4005064"/>
            <a:ext cx="216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3707904" y="4149080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3707904" y="4725144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日本自治集団の組織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2151504"/>
            <a:ext cx="8712968" cy="4229824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2000" dirty="0" smtClean="0"/>
              <a:t>代表</a:t>
            </a:r>
            <a:r>
              <a:rPr lang="ja-JP" altLang="en-US" sz="2000" dirty="0" smtClean="0"/>
              <a:t>　　　　　組織の運営の取りまとめ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事務局　　 　事務経理及び通信連絡業務等</a:t>
            </a:r>
            <a:endParaRPr lang="en-US" altLang="ja-JP" sz="2000" dirty="0" smtClean="0"/>
          </a:p>
          <a:p>
            <a:r>
              <a:rPr lang="ja-JP" altLang="en-US" sz="2000" dirty="0" smtClean="0"/>
              <a:t>総会　　　　　加盟各団体の代表からなる意思決定機関</a:t>
            </a:r>
            <a:endParaRPr lang="en-US" altLang="ja-JP" sz="2000" dirty="0" smtClean="0"/>
          </a:p>
          <a:p>
            <a:r>
              <a:rPr lang="ja-JP" altLang="en-US" sz="2000" dirty="0" smtClean="0"/>
              <a:t>構想委員会 各部会委員長からなる集団の事業取りまとめ機関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部　会　　　　各加盟団体の代表からなる事業立案及び執行機関</a:t>
            </a:r>
            <a:endParaRPr kumimoji="1" lang="en-US" altLang="ja-JP" sz="2000" dirty="0" smtClean="0"/>
          </a:p>
          <a:p>
            <a:pPr>
              <a:buNone/>
            </a:pPr>
            <a:r>
              <a:rPr lang="ja-JP" altLang="en-US" sz="2000" dirty="0" smtClean="0"/>
              <a:t>　 経済・通貨部会　　経済及び集団内通貨等に係る事業立案執行担当機関　　　　　　　　　　　 　　　  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   </a:t>
            </a:r>
            <a:r>
              <a:rPr kumimoji="1" lang="ja-JP" altLang="en-US" sz="2000" dirty="0" smtClean="0"/>
              <a:t>農・食・健康部会　</a:t>
            </a:r>
            <a:r>
              <a:rPr lang="ja-JP" altLang="en-US" sz="2000" dirty="0" smtClean="0"/>
              <a:t> </a:t>
            </a:r>
            <a:r>
              <a:rPr kumimoji="1" lang="ja-JP" altLang="en-US" sz="2000" dirty="0" smtClean="0"/>
              <a:t>農</a:t>
            </a:r>
            <a:r>
              <a:rPr lang="ja-JP" altLang="en-US" sz="2000" dirty="0" smtClean="0"/>
              <a:t>、食、健康等に係る事業立案執行担当機関</a:t>
            </a:r>
            <a:r>
              <a:rPr kumimoji="1" lang="ja-JP" altLang="en-US" sz="2000" dirty="0" smtClean="0"/>
              <a:t>　　　　　　　　　　　</a:t>
            </a:r>
            <a:endParaRPr kumimoji="1" lang="en-US" altLang="ja-JP" sz="2000" dirty="0" smtClean="0"/>
          </a:p>
          <a:p>
            <a:pPr>
              <a:buNone/>
            </a:pPr>
            <a:r>
              <a:rPr lang="ja-JP" altLang="en-US" sz="2000" dirty="0" smtClean="0"/>
              <a:t>　 国土・エネルギー・建築・物流備蓄部会　土地等に係る事業立案執行担当機関　</a:t>
            </a:r>
            <a:endParaRPr lang="en-US" altLang="ja-JP" sz="2000" dirty="0" smtClean="0"/>
          </a:p>
          <a:p>
            <a:pPr>
              <a:buNone/>
            </a:pPr>
            <a:r>
              <a:rPr kumimoji="1" lang="ja-JP" altLang="en-US" sz="2000" dirty="0" smtClean="0"/>
              <a:t>　 憲法・規範部会　　憲法、規範に係る調査研究及び</a:t>
            </a:r>
            <a:r>
              <a:rPr lang="ja-JP" altLang="en-US" sz="2000" dirty="0" smtClean="0"/>
              <a:t>立案担当機関</a:t>
            </a:r>
            <a:r>
              <a:rPr kumimoji="1" lang="ja-JP" altLang="en-US" sz="2000" dirty="0" smtClean="0"/>
              <a:t>　　　　　　　　　　　　　 </a:t>
            </a:r>
            <a:r>
              <a:rPr lang="ja-JP" altLang="en-US" sz="2000" dirty="0" smtClean="0"/>
              <a:t>　</a:t>
            </a:r>
            <a:endParaRPr kumimoji="1" lang="en-US" altLang="ja-JP" sz="2000" dirty="0" smtClean="0"/>
          </a:p>
          <a:p>
            <a:pPr>
              <a:buNone/>
            </a:pPr>
            <a:r>
              <a:rPr lang="ja-JP" altLang="en-US" sz="2000" dirty="0" smtClean="0"/>
              <a:t>　 文化・道徳・教育部会　文化等に係る調査研究及び教育立案執行担当機関　　　　　　　　　</a:t>
            </a:r>
            <a:endParaRPr lang="en-US" altLang="ja-JP" sz="2000" dirty="0" smtClean="0"/>
          </a:p>
          <a:p>
            <a:pPr>
              <a:buNone/>
            </a:pPr>
            <a:r>
              <a:rPr kumimoji="1" lang="ja-JP" altLang="en-US" sz="2000" dirty="0" smtClean="0"/>
              <a:t>　 広報・情報部会　　広報及び情報に係る</a:t>
            </a:r>
            <a:r>
              <a:rPr lang="ja-JP" altLang="en-US" sz="2000" dirty="0" smtClean="0"/>
              <a:t>立案執行担当機関</a:t>
            </a:r>
            <a:r>
              <a:rPr kumimoji="1" lang="ja-JP" altLang="en-US" sz="2000" dirty="0" smtClean="0"/>
              <a:t>　</a:t>
            </a:r>
            <a:endParaRPr kumimoji="1" lang="en-US" altLang="ja-JP" sz="2000" dirty="0" smtClean="0"/>
          </a:p>
          <a:p>
            <a:pPr>
              <a:buNone/>
            </a:pPr>
            <a:r>
              <a:rPr lang="ja-JP" altLang="en-US" sz="2000" dirty="0" smtClean="0"/>
              <a:t>　＊各部会委員長　　部会の業務の取りまとめ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日本自治集団の組織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935480"/>
            <a:ext cx="8424936" cy="438912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代表</a:t>
            </a:r>
            <a:r>
              <a:rPr lang="ja-JP" altLang="en-US" dirty="0" smtClean="0"/>
              <a:t>　　　　</a:t>
            </a:r>
            <a:r>
              <a:rPr kumimoji="1" lang="ja-JP" altLang="en-US" dirty="0" smtClean="0"/>
              <a:t>荒谷卓</a:t>
            </a:r>
            <a:endParaRPr kumimoji="1" lang="en-US" altLang="ja-JP" dirty="0" smtClean="0"/>
          </a:p>
          <a:p>
            <a:r>
              <a:rPr lang="ja-JP" altLang="en-US" dirty="0" smtClean="0"/>
              <a:t>事務局　　 細川彩</a:t>
            </a:r>
            <a:endParaRPr lang="en-US" altLang="ja-JP" dirty="0" smtClean="0"/>
          </a:p>
          <a:p>
            <a:r>
              <a:rPr kumimoji="1" lang="ja-JP" altLang="en-US" dirty="0" smtClean="0"/>
              <a:t>部　会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 経済・通貨部会　　　　　　　　　　　　　 　委員長　宮平崇　　　  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   </a:t>
            </a:r>
            <a:r>
              <a:rPr kumimoji="1" lang="ja-JP" altLang="en-US" dirty="0" smtClean="0"/>
              <a:t>農・食・健康部会　　　　　　　　　　　　　 </a:t>
            </a:r>
            <a:r>
              <a:rPr lang="ja-JP" altLang="en-US" dirty="0" smtClean="0"/>
              <a:t> 委員長　三浦夏南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 国土・エネルギー・建築・物流備蓄部会委員長　</a:t>
            </a:r>
            <a:r>
              <a:rPr lang="ja-JP" altLang="en-US" dirty="0" smtClean="0"/>
              <a:t>中井康之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 憲法・規範部会　　　　　　　　　　　　　　 委員</a:t>
            </a:r>
            <a:r>
              <a:rPr lang="ja-JP" altLang="en-US" dirty="0" smtClean="0"/>
              <a:t>長　安達悠司　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 文化・道徳・教育部会　　　　　　　　　　  委員長　大原光秦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 広報・情報部会　　　　　　　　　　　　　　 委員長　川満雄起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352928" cy="18288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>
                <a:latin typeface="HGP創英ﾌﾟﾚｾﾞﾝｽEB" pitchFamily="18" charset="-128"/>
                <a:ea typeface="HGP創英ﾌﾟﾚｾﾞﾝｽEB" pitchFamily="18" charset="-128"/>
              </a:rPr>
              <a:t>日本自治</a:t>
            </a:r>
            <a:r>
              <a:rPr lang="ja-JP" altLang="en-US" dirty="0" smtClean="0">
                <a:latin typeface="HGP創英ﾌﾟﾚｾﾞﾝｽEB" pitchFamily="18" charset="-128"/>
                <a:ea typeface="HGP創英ﾌﾟﾚｾﾞﾝｽEB" pitchFamily="18" charset="-128"/>
              </a:rPr>
              <a:t>集団の事業</a:t>
            </a:r>
            <a:r>
              <a:rPr lang="en-US" altLang="ja-JP" dirty="0" smtClean="0">
                <a:latin typeface="HGP創英ﾌﾟﾚｾﾞﾝｽEB" pitchFamily="18" charset="-128"/>
                <a:ea typeface="HGP創英ﾌﾟﾚｾﾞﾝｽEB" pitchFamily="18" charset="-128"/>
              </a:rPr>
              <a:t/>
            </a:r>
            <a:br>
              <a:rPr lang="en-US" altLang="ja-JP" dirty="0" smtClean="0">
                <a:latin typeface="HGP創英ﾌﾟﾚｾﾞﾝｽEB" pitchFamily="18" charset="-128"/>
                <a:ea typeface="HGP創英ﾌﾟﾚｾﾞﾝｽEB" pitchFamily="18" charset="-128"/>
              </a:rPr>
            </a:br>
            <a:endParaRPr kumimoji="1" lang="ja-JP" altLang="en-US" dirty="0"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7854696" cy="1752600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日本自治集団構想委員会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総会提案事業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935480"/>
            <a:ext cx="8496944" cy="4661872"/>
          </a:xfrm>
        </p:spPr>
        <p:txBody>
          <a:bodyPr>
            <a:normAutofit fontScale="85000" lnSpcReduction="10000"/>
          </a:bodyPr>
          <a:lstStyle/>
          <a:p>
            <a:r>
              <a:rPr kumimoji="1" lang="ja-JP" altLang="en-US" dirty="0" smtClean="0"/>
              <a:t>経済・通貨部会　　　「各事業経費」と「年会費」</a:t>
            </a:r>
            <a:r>
              <a:rPr lang="ja-JP" altLang="en-US" dirty="0" smtClean="0"/>
              <a:t>及び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　　　　　　　　　　　　　「</a:t>
            </a:r>
            <a:r>
              <a:rPr kumimoji="1" lang="ja-JP" altLang="en-US" dirty="0" smtClean="0"/>
              <a:t>集団内市場開設と通貨の研究」</a:t>
            </a:r>
            <a:r>
              <a:rPr kumimoji="1" lang="ja-JP" altLang="en-US" dirty="0" smtClean="0"/>
              <a:t>について</a:t>
            </a:r>
            <a:endParaRPr kumimoji="1" lang="en-US" altLang="ja-JP" dirty="0" smtClean="0"/>
          </a:p>
          <a:p>
            <a:r>
              <a:rPr lang="ja-JP" altLang="en-US" dirty="0" smtClean="0"/>
              <a:t>農・食・健康部会　　「農法研究開発」と「農士育成」及び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　　　　　　　　　　　　「集団内の農振興」並びに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　　　　　　　　　　　　「健康</a:t>
            </a:r>
            <a:r>
              <a:rPr lang="ja-JP" altLang="en-US" dirty="0" smtClean="0"/>
              <a:t>理念の啓発</a:t>
            </a:r>
            <a:r>
              <a:rPr lang="ja-JP" altLang="en-US" dirty="0" smtClean="0"/>
              <a:t>」と「</a:t>
            </a:r>
            <a:r>
              <a:rPr lang="ja-JP" altLang="en-US" dirty="0" smtClean="0"/>
              <a:t>健康基盤の開発」</a:t>
            </a:r>
            <a:r>
              <a:rPr lang="ja-JP" altLang="en-US" dirty="0" smtClean="0"/>
              <a:t>について</a:t>
            </a:r>
            <a:r>
              <a:rPr kumimoji="1" lang="ja-JP" altLang="en-US" dirty="0" smtClean="0"/>
              <a:t>　　　　　　　　　　　　　</a:t>
            </a:r>
            <a:endParaRPr kumimoji="1" lang="en-US" altLang="ja-JP" dirty="0" smtClean="0"/>
          </a:p>
          <a:p>
            <a:r>
              <a:rPr lang="ja-JP" altLang="en-US" dirty="0" smtClean="0"/>
              <a:t>国土等部会　　　　  「土地取得・保有」と「備蓄倉庫の建設」及び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　　　　　　　　　　　　「エネルギー・流通の調査研究」について　　　　　　　　　　　　　</a:t>
            </a:r>
            <a:r>
              <a:rPr kumimoji="1" lang="ja-JP" altLang="en-US" dirty="0" smtClean="0"/>
              <a:t>　　　</a:t>
            </a:r>
            <a:endParaRPr kumimoji="1" lang="en-US" altLang="ja-JP" dirty="0" smtClean="0"/>
          </a:p>
          <a:p>
            <a:r>
              <a:rPr lang="ja-JP" altLang="en-US" dirty="0" smtClean="0"/>
              <a:t>憲法・規範部会　　　「日本の社会秩序の調査研究」及び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　　　　　　　　　　　　「集団内秩序の調査立案」について</a:t>
            </a:r>
            <a:endParaRPr lang="en-US" altLang="ja-JP" dirty="0" smtClean="0"/>
          </a:p>
          <a:p>
            <a:r>
              <a:rPr lang="ja-JP" altLang="en-US" dirty="0" smtClean="0"/>
              <a:t>文化・教育等部会　 「</a:t>
            </a:r>
            <a:r>
              <a:rPr lang="ja-JP" altLang="en-US" dirty="0" smtClean="0"/>
              <a:t>集団の目的理念等価値観の共有啓発</a:t>
            </a:r>
            <a:r>
              <a:rPr lang="ja-JP" altLang="en-US" dirty="0" smtClean="0"/>
              <a:t>」及び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　　　　　　　　　　　　「日本</a:t>
            </a:r>
            <a:r>
              <a:rPr lang="ja-JP" altLang="en-US" dirty="0" smtClean="0"/>
              <a:t>の伝統文化</a:t>
            </a:r>
            <a:r>
              <a:rPr lang="ja-JP" altLang="en-US" dirty="0" smtClean="0"/>
              <a:t>道徳調査研究」について</a:t>
            </a:r>
            <a:endParaRPr lang="en-US" altLang="ja-JP" dirty="0" smtClean="0"/>
          </a:p>
          <a:p>
            <a:r>
              <a:rPr lang="ja-JP" altLang="en-US" dirty="0" smtClean="0"/>
              <a:t>広報・情報部会　　　「集団内外広報」及び「情報保全」について　　　　　　　　　　　　　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各事業について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kumimoji="1" lang="en-US" altLang="ja-JP" dirty="0" smtClean="0"/>
          </a:p>
          <a:p>
            <a:pPr algn="ctr">
              <a:buNone/>
            </a:pPr>
            <a:r>
              <a:rPr kumimoji="1" lang="ja-JP" altLang="en-US" dirty="0" smtClean="0"/>
              <a:t>各部会委員長から</a:t>
            </a:r>
            <a:r>
              <a:rPr kumimoji="1" lang="ja-JP" altLang="en-US" dirty="0" smtClean="0"/>
              <a:t>説明</a:t>
            </a:r>
            <a:endParaRPr kumimoji="1" lang="en-US" altLang="ja-JP" dirty="0" smtClean="0"/>
          </a:p>
          <a:p>
            <a:pPr algn="ctr">
              <a:buNone/>
            </a:pPr>
            <a:endParaRPr lang="en-US" altLang="ja-JP" dirty="0" smtClean="0"/>
          </a:p>
          <a:p>
            <a:pPr algn="ctr">
              <a:buNone/>
            </a:pPr>
            <a:r>
              <a:rPr kumimoji="1" lang="ja-JP" altLang="en-US" dirty="0" smtClean="0"/>
              <a:t>〇事  業  名</a:t>
            </a:r>
            <a:endParaRPr kumimoji="1" lang="en-US" altLang="ja-JP" dirty="0" smtClean="0"/>
          </a:p>
          <a:p>
            <a:pPr algn="ctr">
              <a:buNone/>
            </a:pPr>
            <a:r>
              <a:rPr lang="ja-JP" altLang="en-US" dirty="0" smtClean="0"/>
              <a:t>〇予        算</a:t>
            </a:r>
            <a:endParaRPr lang="en-US" altLang="ja-JP" dirty="0" smtClean="0"/>
          </a:p>
          <a:p>
            <a:pPr algn="ctr">
              <a:buNone/>
            </a:pPr>
            <a:r>
              <a:rPr kumimoji="1" lang="ja-JP" altLang="en-US" dirty="0" smtClean="0"/>
              <a:t>〇事業内容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提案事項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１　日本自治集団の目的・理念等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２　日本自治集団の</a:t>
            </a:r>
            <a:r>
              <a:rPr lang="ja-JP" altLang="en-US" dirty="0" smtClean="0"/>
              <a:t>組織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３　日本自治集団として</a:t>
            </a:r>
            <a:r>
              <a:rPr kumimoji="1" lang="ja-JP" altLang="en-US" dirty="0" smtClean="0"/>
              <a:t>の</a:t>
            </a:r>
            <a:r>
              <a:rPr lang="ja-JP" altLang="en-US" dirty="0" smtClean="0"/>
              <a:t>事業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（１）　経済・通貨部会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（２）　農と食・健康部会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（３）　国土・エネルギー・建設・物流・備蓄部会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（４）　憲法・規範部会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（５）　文化・教育・道徳部会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（６）　広報・情報部会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352928" cy="1828800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 smtClean="0">
                <a:latin typeface="HGP創英ﾌﾟﾚｾﾞﾝｽEB" pitchFamily="18" charset="-128"/>
                <a:ea typeface="HGP創英ﾌﾟﾚｾﾞﾝｽEB" pitchFamily="18" charset="-128"/>
              </a:rPr>
              <a:t>日本自治</a:t>
            </a:r>
            <a:r>
              <a:rPr lang="ja-JP" altLang="en-US" dirty="0" smtClean="0">
                <a:latin typeface="HGP創英ﾌﾟﾚｾﾞﾝｽEB" pitchFamily="18" charset="-128"/>
                <a:ea typeface="HGP創英ﾌﾟﾚｾﾞﾝｽEB" pitchFamily="18" charset="-128"/>
              </a:rPr>
              <a:t>集団の目的・理念等</a:t>
            </a:r>
            <a:r>
              <a:rPr lang="en-US" altLang="ja-JP" dirty="0" smtClean="0">
                <a:latin typeface="HGP創英ﾌﾟﾚｾﾞﾝｽEB" pitchFamily="18" charset="-128"/>
                <a:ea typeface="HGP創英ﾌﾟﾚｾﾞﾝｽEB" pitchFamily="18" charset="-128"/>
              </a:rPr>
              <a:t/>
            </a:r>
            <a:br>
              <a:rPr lang="en-US" altLang="ja-JP" dirty="0" smtClean="0">
                <a:latin typeface="HGP創英ﾌﾟﾚｾﾞﾝｽEB" pitchFamily="18" charset="-128"/>
                <a:ea typeface="HGP創英ﾌﾟﾚｾﾞﾝｽEB" pitchFamily="18" charset="-128"/>
              </a:rPr>
            </a:br>
            <a:endParaRPr kumimoji="1" lang="ja-JP" altLang="en-US" dirty="0"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7854696" cy="1752600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日本自治集団構想委員会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itchFamily="18" charset="-128"/>
                <a:ea typeface="HGP創英ﾌﾟﾚｾﾞﾝｽEB" pitchFamily="18" charset="-128"/>
              </a:rPr>
              <a:t>日本自治集団の創設目的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2060848"/>
            <a:ext cx="8496944" cy="4263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ja-JP" altLang="ja-JP" sz="3600" b="1" dirty="0" smtClean="0">
                <a:latin typeface="HGP創英ﾌﾟﾚｾﾞﾝｽEB" pitchFamily="18" charset="-128"/>
                <a:ea typeface="HGP創英ﾌﾟﾚｾﾞﾝｽEB" pitchFamily="18" charset="-128"/>
              </a:rPr>
              <a:t>「日本自治集団」は</a:t>
            </a:r>
            <a:endParaRPr lang="en-US" altLang="ja-JP" sz="3600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ja-JP" sz="3600" b="1" dirty="0" smtClean="0">
                <a:latin typeface="HGP創英ﾌﾟﾚｾﾞﾝｽEB" pitchFamily="18" charset="-128"/>
                <a:ea typeface="HGP創英ﾌﾟﾚｾﾞﾝｽEB" pitchFamily="18" charset="-128"/>
              </a:rPr>
              <a:t>日本各地の伝統</a:t>
            </a:r>
            <a:r>
              <a:rPr lang="ja-JP" altLang="ja-JP" sz="3600" b="1" dirty="0" smtClean="0">
                <a:latin typeface="HGP創英ﾌﾟﾚｾﾞﾝｽEB" pitchFamily="18" charset="-128"/>
                <a:ea typeface="HGP創英ﾌﾟﾚｾﾞﾝｽEB" pitchFamily="18" charset="-128"/>
              </a:rPr>
              <a:t>文化</a:t>
            </a:r>
            <a:r>
              <a:rPr lang="ja-JP" altLang="en-US" sz="3600" b="1" dirty="0" smtClean="0">
                <a:latin typeface="HGP創英ﾌﾟﾚｾﾞﾝｽEB" pitchFamily="18" charset="-128"/>
                <a:ea typeface="HGP創英ﾌﾟﾚｾﾞﾝｽEB" pitchFamily="18" charset="-128"/>
              </a:rPr>
              <a:t>慣習</a:t>
            </a:r>
            <a:r>
              <a:rPr lang="ja-JP" altLang="ja-JP" sz="3600" b="1" dirty="0" smtClean="0">
                <a:latin typeface="HGP創英ﾌﾟﾚｾﾞﾝｽEB" pitchFamily="18" charset="-128"/>
                <a:ea typeface="HGP創英ﾌﾟﾚｾﾞﾝｽEB" pitchFamily="18" charset="-128"/>
              </a:rPr>
              <a:t>を</a:t>
            </a:r>
            <a:r>
              <a:rPr lang="ja-JP" altLang="ja-JP" sz="3600" b="1" dirty="0" smtClean="0">
                <a:latin typeface="HGP創英ﾌﾟﾚｾﾞﾝｽEB" pitchFamily="18" charset="-128"/>
                <a:ea typeface="HGP創英ﾌﾟﾚｾﾞﾝｽEB" pitchFamily="18" charset="-128"/>
              </a:rPr>
              <a:t>尊重し実践する</a:t>
            </a:r>
            <a:endParaRPr lang="en-US" altLang="ja-JP" sz="3600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ja-JP" sz="3600" b="1" dirty="0" smtClean="0">
                <a:latin typeface="HGP創英ﾌﾟﾚｾﾞﾝｽEB" pitchFamily="18" charset="-128"/>
                <a:ea typeface="HGP創英ﾌﾟﾚｾﾞﾝｽEB" pitchFamily="18" charset="-128"/>
              </a:rPr>
              <a:t>各種団体が団結し</a:t>
            </a:r>
            <a:r>
              <a:rPr lang="ja-JP" altLang="en-US" sz="3600" b="1" dirty="0" smtClean="0">
                <a:latin typeface="HGP創英ﾌﾟﾚｾﾞﾝｽEB" pitchFamily="18" charset="-128"/>
                <a:ea typeface="HGP創英ﾌﾟﾚｾﾞﾝｽEB" pitchFamily="18" charset="-128"/>
              </a:rPr>
              <a:t>て</a:t>
            </a:r>
            <a:endParaRPr lang="en-US" altLang="ja-JP" sz="3600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ja-JP" sz="3600" b="1" dirty="0" smtClean="0">
                <a:latin typeface="HGP創英ﾌﾟﾚｾﾞﾝｽEB" pitchFamily="18" charset="-128"/>
                <a:ea typeface="HGP創英ﾌﾟﾚｾﾞﾝｽEB" pitchFamily="18" charset="-128"/>
              </a:rPr>
              <a:t>八紘為宇を</a:t>
            </a:r>
            <a:r>
              <a:rPr lang="ja-JP" altLang="en-US" sz="3600" b="1" dirty="0" smtClean="0">
                <a:latin typeface="HGP創英ﾌﾟﾚｾﾞﾝｽEB" pitchFamily="18" charset="-128"/>
                <a:ea typeface="HGP創英ﾌﾟﾚｾﾞﾝｽEB" pitchFamily="18" charset="-128"/>
              </a:rPr>
              <a:t>理想と掲げ</a:t>
            </a:r>
            <a:endParaRPr lang="en-US" altLang="ja-JP" sz="3600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ja-JP" sz="3600" b="1" dirty="0" smtClean="0">
                <a:latin typeface="HGP創英ﾌﾟﾚｾﾞﾝｽEB" pitchFamily="18" charset="-128"/>
                <a:ea typeface="HGP創英ﾌﾟﾚｾﾞﾝｽEB" pitchFamily="18" charset="-128"/>
              </a:rPr>
              <a:t>日本文化慣習を基盤にした</a:t>
            </a:r>
            <a:endParaRPr lang="en-US" altLang="ja-JP" sz="3600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ja-JP" sz="3600" b="1" dirty="0" smtClean="0">
                <a:latin typeface="HGP創英ﾌﾟﾚｾﾞﾝｽEB" pitchFamily="18" charset="-128"/>
                <a:ea typeface="HGP創英ﾌﾟﾚｾﾞﾝｽEB" pitchFamily="18" charset="-128"/>
              </a:rPr>
              <a:t>自治社会を実現する</a:t>
            </a:r>
            <a:endParaRPr lang="ja-JP" altLang="ja-JP" sz="3600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itchFamily="18" charset="-128"/>
                <a:ea typeface="HGP創英ﾌﾟﾚｾﾞﾝｽEB" pitchFamily="18" charset="-128"/>
              </a:rPr>
              <a:t>日本自治集団の理念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ja-JP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一　報本反始</a:t>
            </a:r>
            <a:endParaRPr lang="ja-JP" altLang="ja-JP" sz="2800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ja-JP" altLang="ja-JP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祖先</a:t>
            </a:r>
            <a:r>
              <a:rPr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が価値あるものとして継承してきた</a:t>
            </a:r>
            <a:r>
              <a:rPr lang="ja-JP" altLang="ja-JP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伝統文化慣習を</a:t>
            </a:r>
            <a:r>
              <a:rPr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受け継ぐ</a:t>
            </a:r>
            <a:r>
              <a:rPr lang="ja-JP" altLang="ja-JP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。</a:t>
            </a:r>
            <a:endParaRPr lang="ja-JP" altLang="ja-JP" sz="2800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ja-JP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二　自立自存</a:t>
            </a:r>
            <a:endParaRPr lang="ja-JP" altLang="ja-JP" sz="2800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各団体が志を共有し集団化することで</a:t>
            </a:r>
            <a:r>
              <a:rPr lang="ja-JP" altLang="ja-JP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自立自存</a:t>
            </a:r>
            <a:r>
              <a:rPr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力を高める</a:t>
            </a:r>
            <a:r>
              <a:rPr lang="ja-JP" altLang="ja-JP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。</a:t>
            </a:r>
            <a:endParaRPr lang="ja-JP" altLang="ja-JP" sz="2800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ja-JP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三　共生</a:t>
            </a:r>
            <a:r>
              <a:rPr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共栄</a:t>
            </a:r>
            <a:endParaRPr lang="ja-JP" altLang="ja-JP" sz="2800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ja-JP" altLang="ja-JP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夫々の団体が</a:t>
            </a:r>
            <a:r>
              <a:rPr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共働して</a:t>
            </a:r>
            <a:r>
              <a:rPr lang="ja-JP" altLang="ja-JP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集団として</a:t>
            </a:r>
            <a:r>
              <a:rPr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の共生共栄を図る</a:t>
            </a:r>
            <a:r>
              <a:rPr lang="ja-JP" altLang="ja-JP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。</a:t>
            </a:r>
            <a:endParaRPr lang="ja-JP" altLang="ja-JP" sz="2800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endParaRPr kumimoji="1" lang="ja-JP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itchFamily="18" charset="-128"/>
                <a:ea typeface="HGP創英ﾌﾟﾚｾﾞﾝｽEB" pitchFamily="18" charset="-128"/>
              </a:rPr>
              <a:t>日本自治集団の目指すもの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八紘を掩いて宇と為</a:t>
            </a:r>
            <a:r>
              <a:rPr lang="ja-JP" altLang="en-US" sz="2800" b="1" dirty="0" err="1" smtClean="0">
                <a:latin typeface="HGP創英ﾌﾟﾚｾﾞﾝｽEB" pitchFamily="18" charset="-128"/>
                <a:ea typeface="HGP創英ﾌﾟﾚｾﾞﾝｽEB" pitchFamily="18" charset="-128"/>
              </a:rPr>
              <a:t>む</a:t>
            </a:r>
            <a:r>
              <a:rPr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こと亦よからず</a:t>
            </a:r>
            <a:r>
              <a:rPr lang="ja-JP" altLang="en-US" sz="2800" b="1" dirty="0" err="1" smtClean="0">
                <a:latin typeface="HGP創英ﾌﾟﾚｾﾞﾝｽEB" pitchFamily="18" charset="-128"/>
                <a:ea typeface="HGP創英ﾌﾟﾚｾﾞﾝｽEB" pitchFamily="18" charset="-128"/>
              </a:rPr>
              <a:t>や</a:t>
            </a:r>
            <a:endParaRPr lang="en-US" altLang="ja-JP" sz="2800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天の下に大きな家を創ることは幸せなことではないか</a:t>
            </a:r>
            <a:endParaRPr lang="en-US" altLang="ja-JP" sz="2800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endParaRPr lang="en-US" altLang="ja-JP" sz="2800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kumimoji="1"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家</a:t>
            </a:r>
            <a:endParaRPr kumimoji="1" lang="en-US" altLang="ja-JP" sz="2800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kumimoji="1"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親和共働（現世の存在意義）</a:t>
            </a:r>
            <a:endParaRPr kumimoji="1" lang="en-US" altLang="ja-JP" sz="2800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kumimoji="1"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継承共働（歴史的存在意義）</a:t>
            </a:r>
            <a:endParaRPr kumimoji="1" lang="en-US" altLang="ja-JP" sz="2800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endParaRPr kumimoji="1" lang="en-US" altLang="ja-JP" sz="2800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kumimoji="1"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自己の存在意義を実感できる社会づくり</a:t>
            </a:r>
            <a:endParaRPr kumimoji="1" lang="en-US" altLang="ja-JP" sz="2800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kumimoji="1" lang="ja-JP" altLang="en-US" sz="2800" b="1" dirty="0" smtClean="0">
                <a:latin typeface="HGP創英ﾌﾟﾚｾﾞﾝｽEB" pitchFamily="18" charset="-128"/>
                <a:ea typeface="HGP創英ﾌﾟﾚｾﾞﾝｽEB" pitchFamily="18" charset="-128"/>
              </a:rPr>
              <a:t>世のため人のために働くことに幸福を感じる社会づくり</a:t>
            </a:r>
            <a:endParaRPr kumimoji="1" lang="en-US" altLang="ja-JP" sz="2800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endParaRPr kumimoji="1" lang="ja-JP" altLang="en-US" sz="2800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067944" y="2924944"/>
            <a:ext cx="100811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>
            <a:off x="4067944" y="4797152"/>
            <a:ext cx="100811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itchFamily="18" charset="-128"/>
                <a:ea typeface="HGP創英ﾌﾟﾚｾﾞﾝｽEB" pitchFamily="18" charset="-128"/>
              </a:rPr>
              <a:t>戦略指標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グローバ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リストによる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新世界秩序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構築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を無効化し</a:t>
            </a:r>
            <a:endParaRPr lang="en-US" altLang="ja-JP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文化風土を基にした価値観の転換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を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推進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●　個人主義　　→　　〇　家族主義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●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自由競争　　→　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〇　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共助共栄 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●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利己主義　　→　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〇　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利他主義 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●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権利主張　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→　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〇　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報恩感謝 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●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合理主義　　→　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〇　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天道実地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●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自己実現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　→　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〇　社会貢献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 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●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グローバル・スタンダード　→　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〇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ローカル・スタンダード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itchFamily="18" charset="-128"/>
                <a:ea typeface="HGP創英ﾌﾟﾚｾﾞﾝｽEB" pitchFamily="18" charset="-128"/>
              </a:rPr>
              <a:t>戦術的取り組み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日本自治集団が</a:t>
            </a:r>
            <a:endParaRPr lang="en-US" altLang="ja-JP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日本再生の範となりうる共同体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から成る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社会を形成し</a:t>
            </a:r>
            <a:endParaRPr lang="en-US" altLang="ja-JP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自治活動を推進する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en-US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 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〇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各団体が社会に貢献する家族的共同体を実践する</a:t>
            </a:r>
            <a:endParaRPr lang="en-US" altLang="ja-JP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〇　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集団内の社会規範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を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自ら創り実践する。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〇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自立できる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社会機能を集団内に具備する。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〇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外部に開かれた集団として理想社会を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顕現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提示し</a:t>
            </a:r>
            <a:endParaRPr lang="en-US" altLang="ja-JP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　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賛同団体を受け入れる。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itchFamily="18" charset="-128"/>
                <a:ea typeface="HGP創英ﾌﾟﾚｾﾞﾝｽEB" pitchFamily="18" charset="-128"/>
              </a:rPr>
              <a:t>初期段階における目標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615680"/>
          </a:xfrm>
        </p:spPr>
        <p:txBody>
          <a:bodyPr/>
          <a:lstStyle/>
          <a:p>
            <a:pPr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〇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マネーがなくても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志で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幸福になれる実感の共有 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〇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利他に価値を見出す社会規範の共有 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〇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同志と共に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働くことに生きがいを見出す生活の共有 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〇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私達が時代を創る先駆けであることの誇り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の共有 </a:t>
            </a:r>
            <a:endParaRPr lang="ja-JP" altLang="ja-JP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〇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ルールは自分たちで決めることの心</a:t>
            </a:r>
            <a:r>
              <a:rPr lang="ja-JP" altLang="ja-JP" b="1" dirty="0" smtClean="0">
                <a:latin typeface="HGP創英ﾌﾟﾚｾﾞﾝｽEB" pitchFamily="18" charset="-128"/>
                <a:ea typeface="HGP創英ﾌﾟﾚｾﾞﾝｽEB" pitchFamily="18" charset="-128"/>
              </a:rPr>
              <a:t>の開放感の共有</a:t>
            </a:r>
            <a:endParaRPr lang="en-US" altLang="ja-JP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kumimoji="1"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〇　自分が歴史を担う主人公であることの喜びの共有</a:t>
            </a:r>
            <a:endParaRPr kumimoji="1" lang="en-US" altLang="ja-JP" b="1" dirty="0" smtClean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b="1" dirty="0" smtClean="0">
                <a:latin typeface="HGP創英ﾌﾟﾚｾﾞﾝｽEB" pitchFamily="18" charset="-128"/>
                <a:ea typeface="HGP創英ﾌﾟﾚｾﾞﾝｽEB" pitchFamily="18" charset="-128"/>
              </a:rPr>
              <a:t>〇　日本人でよかったと思える喜びと誇りの共有</a:t>
            </a:r>
            <a:endParaRPr kumimoji="1" lang="ja-JP" altLang="en-US" dirty="0"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</TotalTime>
  <Words>305</Words>
  <Application>Microsoft Office PowerPoint</Application>
  <PresentationFormat>画面に合わせる (4:3)</PresentationFormat>
  <Paragraphs>131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リゾート</vt:lpstr>
      <vt:lpstr>日本自治集団 構想委員会としての 総会提案事項（案）</vt:lpstr>
      <vt:lpstr>提案事項</vt:lpstr>
      <vt:lpstr>日本自治集団の目的・理念等 </vt:lpstr>
      <vt:lpstr>日本自治集団の創設目的</vt:lpstr>
      <vt:lpstr>日本自治集団の理念</vt:lpstr>
      <vt:lpstr>日本自治集団の目指すもの</vt:lpstr>
      <vt:lpstr>戦略指標</vt:lpstr>
      <vt:lpstr>戦術的取り組み</vt:lpstr>
      <vt:lpstr>初期段階における目標</vt:lpstr>
      <vt:lpstr>日本自治集団の組織 </vt:lpstr>
      <vt:lpstr>日本自治集団の組織</vt:lpstr>
      <vt:lpstr>日本自治集団の組織</vt:lpstr>
      <vt:lpstr>日本自治集団の組織</vt:lpstr>
      <vt:lpstr>日本自治集団の事業 </vt:lpstr>
      <vt:lpstr>総会提案事業</vt:lpstr>
      <vt:lpstr>各事業について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日本自治集団の目的等</dc:title>
  <dc:creator>たかし</dc:creator>
  <cp:lastModifiedBy>たかし</cp:lastModifiedBy>
  <cp:revision>6</cp:revision>
  <dcterms:created xsi:type="dcterms:W3CDTF">2022-10-05T08:10:00Z</dcterms:created>
  <dcterms:modified xsi:type="dcterms:W3CDTF">2022-10-11T00:55:06Z</dcterms:modified>
</cp:coreProperties>
</file>