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64" r:id="rId4"/>
    <p:sldId id="265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4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987AFE-09F8-6143-8692-FD5B85581762}" type="datetimeFigureOut">
              <a:rPr kumimoji="1" lang="ja-JP" altLang="en-US" smtClean="0"/>
              <a:pPr/>
              <a:t>2022/12/17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423CD4-8296-744B-9D37-89815D8C34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="" xmlns:a16="http://schemas.microsoft.com/office/drawing/2014/main" id="{888EE7AD-5B42-592F-BF72-A8321EB43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594" y="767740"/>
            <a:ext cx="8986198" cy="5382893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ja-JP" altLang="en-US" sz="16600" dirty="0">
                <a:solidFill>
                  <a:schemeClr val="tx2">
                    <a:lumMod val="75000"/>
                    <a:lumOff val="25000"/>
                  </a:schemeClr>
                </a:solidFill>
                <a:latin typeface="HGS創英ﾌﾟﾚｾﾞﾝｽEB" pitchFamily="18" charset="-128"/>
                <a:ea typeface="HGS創英ﾌﾟﾚｾﾞﾝｽEB" pitchFamily="18" charset="-128"/>
              </a:rPr>
              <a:t>令和四年</a:t>
            </a:r>
            <a:endParaRPr lang="en-US" altLang="ja-JP" sz="16600" dirty="0">
              <a:solidFill>
                <a:schemeClr val="tx2">
                  <a:lumMod val="75000"/>
                  <a:lumOff val="25000"/>
                </a:schemeClr>
              </a:solidFill>
              <a:latin typeface="HGS創英ﾌﾟﾚｾﾞﾝｽEB" pitchFamily="18" charset="-128"/>
              <a:ea typeface="HGS創英ﾌﾟﾚｾﾞﾝｽEB" pitchFamily="18" charset="-128"/>
            </a:endParaRPr>
          </a:p>
          <a:p>
            <a:pPr algn="ctr"/>
            <a:endParaRPr lang="en-US" altLang="ja-JP" sz="16600" dirty="0">
              <a:solidFill>
                <a:schemeClr val="tx2">
                  <a:lumMod val="75000"/>
                  <a:lumOff val="25000"/>
                </a:schemeClr>
              </a:solidFill>
              <a:latin typeface="HGS創英ﾌﾟﾚｾﾞﾝｽEB" pitchFamily="18" charset="-128"/>
              <a:ea typeface="HGS創英ﾌﾟﾚｾﾞﾝｽEB" pitchFamily="18" charset="-128"/>
            </a:endParaRPr>
          </a:p>
          <a:p>
            <a:pPr algn="ctr"/>
            <a:endParaRPr lang="en-US" altLang="ja-JP" sz="16600" dirty="0">
              <a:solidFill>
                <a:schemeClr val="tx2">
                  <a:lumMod val="75000"/>
                  <a:lumOff val="25000"/>
                </a:schemeClr>
              </a:solidFill>
              <a:latin typeface="HGS創英ﾌﾟﾚｾﾞﾝｽEB" pitchFamily="18" charset="-128"/>
              <a:ea typeface="HGS創英ﾌﾟﾚｾﾞﾝｽEB" pitchFamily="18" charset="-128"/>
            </a:endParaRPr>
          </a:p>
          <a:p>
            <a:pPr algn="ctr"/>
            <a:endParaRPr lang="en-US" altLang="ja-JP" sz="16600" dirty="0">
              <a:solidFill>
                <a:schemeClr val="tx2">
                  <a:lumMod val="75000"/>
                  <a:lumOff val="25000"/>
                </a:schemeClr>
              </a:solidFill>
              <a:latin typeface="HGS創英ﾌﾟﾚｾﾞﾝｽEB" pitchFamily="18" charset="-128"/>
              <a:ea typeface="HGS創英ﾌﾟﾚｾﾞﾝｽEB" pitchFamily="18" charset="-128"/>
            </a:endParaRPr>
          </a:p>
          <a:p>
            <a:pPr algn="ctr"/>
            <a:r>
              <a:rPr lang="ja-JP" altLang="en-US" sz="16600" dirty="0">
                <a:solidFill>
                  <a:schemeClr val="tx2">
                    <a:lumMod val="75000"/>
                    <a:lumOff val="25000"/>
                  </a:schemeClr>
                </a:solidFill>
                <a:latin typeface="HGS創英ﾌﾟﾚｾﾞﾝｽEB" pitchFamily="18" charset="-128"/>
                <a:ea typeface="HGS創英ﾌﾟﾚｾﾞﾝｽEB" pitchFamily="18" charset="-128"/>
              </a:rPr>
              <a:t>日本自治集団活動報告</a:t>
            </a:r>
            <a:endParaRPr kumimoji="1" lang="ja-JP" altLang="en-US" dirty="0"/>
          </a:p>
        </p:txBody>
      </p:sp>
      <p:pic>
        <p:nvPicPr>
          <p:cNvPr id="4" name="図 3" descr="集団記章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300" y="1621722"/>
            <a:ext cx="2950280" cy="295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1752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CA3C8B1-CF44-E3AE-80BD-4B9E7709D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180" y="684287"/>
            <a:ext cx="10515600" cy="577850"/>
          </a:xfrm>
        </p:spPr>
        <p:txBody>
          <a:bodyPr>
            <a:noAutofit/>
          </a:bodyPr>
          <a:lstStyle/>
          <a:p>
            <a:pPr algn="ctr"/>
            <a:r>
              <a:rPr lang="ja-JP" altLang="en-US" sz="5400" b="1" dirty="0">
                <a:latin typeface="HGP創英ﾌﾟﾚｾﾞﾝｽEB" pitchFamily="18" charset="-128"/>
                <a:ea typeface="HGP創英ﾌﾟﾚｾﾞﾝｽEB" pitchFamily="18" charset="-128"/>
              </a:rPr>
              <a:t>全体会合</a:t>
            </a:r>
            <a:endParaRPr kumimoji="1" lang="ja-JP" altLang="en-US" sz="5400" b="1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6E02EA83-03B0-4F0D-EE26-495B546AC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9389"/>
            <a:ext cx="10515600" cy="5282049"/>
          </a:xfrm>
        </p:spPr>
        <p:txBody>
          <a:bodyPr>
            <a:noAutofit/>
          </a:bodyPr>
          <a:lstStyle/>
          <a:p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第一回会合：開催日時 令和４年４月３日 午前１０時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〜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午後０時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　　　　　</a:t>
            </a:r>
            <a:r>
              <a:rPr lang="ja-JP" altLang="en-US" sz="2400" dirty="0" smtClean="0">
                <a:latin typeface="HGP創英ﾌﾟﾚｾﾞﾝｽEB" pitchFamily="18" charset="-128"/>
                <a:ea typeface="HGP創英ﾌﾟﾚｾﾞﾝｽEB" pitchFamily="18" charset="-128"/>
              </a:rPr>
              <a:t>     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開催場所 国際共生創成協会熊野飛鳥むすびの里 士卒復覚塾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第二回会合：開催日時 令和４年５月２１日 午前１０時３０分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〜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午後３時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　　　　　</a:t>
            </a:r>
            <a:r>
              <a:rPr lang="ja-JP" altLang="en-US" sz="2400" dirty="0" smtClean="0">
                <a:latin typeface="HGP創英ﾌﾟﾚｾﾞﾝｽEB" pitchFamily="18" charset="-128"/>
                <a:ea typeface="HGP創英ﾌﾟﾚｾﾞﾝｽEB" pitchFamily="18" charset="-128"/>
              </a:rPr>
              <a:t>     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開催場所 清水谷公園会館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第三回会合：開催日時 令和４年６月１８日 午前１０時３０分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〜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午後３時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　　　　</a:t>
            </a:r>
            <a:r>
              <a:rPr lang="ja-JP" altLang="en-US" sz="2400" dirty="0" smtClean="0">
                <a:latin typeface="HGP創英ﾌﾟﾚｾﾞﾝｽEB" pitchFamily="18" charset="-128"/>
                <a:ea typeface="HGP創英ﾌﾟﾚｾﾞﾝｽEB" pitchFamily="18" charset="-128"/>
              </a:rPr>
              <a:t>     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　開催場所 清水谷公園会館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第四回会合：開催日時 令和４年７月１６日 午前１０時３０分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〜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午後３時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　　　　　</a:t>
            </a:r>
            <a:r>
              <a:rPr lang="ja-JP" altLang="en-US" sz="2400" dirty="0" smtClean="0">
                <a:latin typeface="HGP創英ﾌﾟﾚｾﾞﾝｽEB" pitchFamily="18" charset="-128"/>
                <a:ea typeface="HGP創英ﾌﾟﾚｾﾞﾝｽEB" pitchFamily="18" charset="-128"/>
              </a:rPr>
              <a:t>     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開催場所 清水谷公園会館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構想委員会：開催日時 令和４年１０月８日 午前１０時００分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〜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午後１時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　　　　　</a:t>
            </a:r>
            <a:r>
              <a:rPr lang="ja-JP" altLang="en-US" sz="2400" dirty="0" smtClean="0">
                <a:latin typeface="HGP創英ﾌﾟﾚｾﾞﾝｽEB" pitchFamily="18" charset="-128"/>
                <a:ea typeface="HGP創英ﾌﾟﾚｾﾞﾝｽEB" pitchFamily="18" charset="-128"/>
              </a:rPr>
              <a:t>     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開催場所 ワイム貸し会議室神田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総　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 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 </a:t>
            </a:r>
            <a:r>
              <a:rPr lang="en-US" altLang="ja-JP" sz="2400" dirty="0" smtClean="0">
                <a:latin typeface="HGP創英ﾌﾟﾚｾﾞﾝｽEB" pitchFamily="18" charset="-128"/>
                <a:ea typeface="HGP創英ﾌﾟﾚｾﾞﾝｽEB" pitchFamily="18" charset="-128"/>
              </a:rPr>
              <a:t>  </a:t>
            </a:r>
            <a:r>
              <a:rPr lang="ja-JP" altLang="en-US" sz="2400" dirty="0" smtClean="0">
                <a:latin typeface="HGP創英ﾌﾟﾚｾﾞﾝｽEB" pitchFamily="18" charset="-128"/>
                <a:ea typeface="HGP創英ﾌﾟﾚｾﾞﾝｽEB" pitchFamily="18" charset="-128"/>
              </a:rPr>
              <a:t> 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会：開催日時 令和４年１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2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月１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7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日 午後１時</a:t>
            </a:r>
            <a:r>
              <a:rPr lang="en-US" altLang="ja-JP" sz="2400" dirty="0">
                <a:latin typeface="HGP創英ﾌﾟﾚｾﾞﾝｽEB" pitchFamily="18" charset="-128"/>
                <a:ea typeface="HGP創英ﾌﾟﾚｾﾞﾝｽEB" pitchFamily="18" charset="-128"/>
              </a:rPr>
              <a:t>〜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午後５時</a:t>
            </a:r>
            <a:endParaRPr lang="en-US" altLang="ja-JP" sz="2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　　　　</a:t>
            </a:r>
            <a:r>
              <a:rPr lang="ja-JP" altLang="en-US" sz="2400" dirty="0" smtClean="0">
                <a:latin typeface="HGP創英ﾌﾟﾚｾﾞﾝｽEB" pitchFamily="18" charset="-128"/>
                <a:ea typeface="HGP創英ﾌﾟﾚｾﾞﾝｽEB" pitchFamily="18" charset="-128"/>
              </a:rPr>
              <a:t>    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sz="2400" dirty="0" smtClean="0">
                <a:latin typeface="HGP創英ﾌﾟﾚｾﾞﾝｽEB" pitchFamily="18" charset="-128"/>
                <a:ea typeface="HGP創英ﾌﾟﾚｾﾞﾝｽEB" pitchFamily="18" charset="-128"/>
              </a:rPr>
              <a:t> </a:t>
            </a:r>
            <a:r>
              <a:rPr lang="ja-JP" altLang="en-US" sz="2400" dirty="0">
                <a:latin typeface="HGP創英ﾌﾟﾚｾﾞﾝｽEB" pitchFamily="18" charset="-128"/>
                <a:ea typeface="HGP創英ﾌﾟﾚｾﾞﾝｽEB" pitchFamily="18" charset="-128"/>
              </a:rPr>
              <a:t>　開催場所 清水谷公園会館</a:t>
            </a:r>
            <a:endParaRPr kumimoji="1" lang="ja-JP" altLang="en-US" sz="2400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824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468" y="168937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6000" b="1" dirty="0">
                <a:latin typeface="HG創英ﾌﾟﾚｾﾞﾝｽEB" pitchFamily="17" charset="-128"/>
                <a:ea typeface="HG創英ﾌﾟﾚｾﾞﾝｽEB" pitchFamily="17" charset="-128"/>
              </a:rPr>
              <a:t>各部会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="" xmlns:a16="http://schemas.microsoft.com/office/drawing/2014/main" id="{5ABF359C-0595-0B49-E348-9D7CFA986724}"/>
              </a:ext>
            </a:extLst>
          </p:cNvPr>
          <p:cNvSpPr txBox="1">
            <a:spLocks/>
          </p:cNvSpPr>
          <p:nvPr/>
        </p:nvSpPr>
        <p:spPr>
          <a:xfrm>
            <a:off x="793630" y="605936"/>
            <a:ext cx="10696754" cy="60363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【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経済・通貨部会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】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創英ﾌﾟﾚｾﾞﾝｽEB" pitchFamily="17" charset="-128"/>
              <a:ea typeface="HG創英ﾌﾟﾚｾﾞﾝｽEB" pitchFamily="17" charset="-128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委 員 長：大阪民草の和をつなぐ会　宮平崇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副委員長：株式会社エムズクリエイト　小松原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委　　員：一般社団法人やまと経営者連盟　古賀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　　　　　示道塾互助共道隊　株式会社廣和技研　畑尾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　　　　　示道塾互助共道隊　有限会社フロンティアジャパン　白山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　　　　　示道塾互助共道隊　有限会社目見田商事　目見田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　　　　　有限会社アンシャンテ　小野</a:t>
            </a:r>
            <a:endParaRPr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部会開催：第１回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（８月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23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日）　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創英ﾌﾟﾚｾﾞﾝｽEB" pitchFamily="17" charset="-128"/>
              <a:ea typeface="HG創英ﾌﾟﾚｾﾞﾝｽEB" pitchFamily="17" charset="-128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　 　　　 第２回（９月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17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日）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創英ﾌﾟﾚｾﾞﾝｽEB" pitchFamily="17" charset="-128"/>
              <a:ea typeface="HG創英ﾌﾟﾚｾﾞﾝｽEB" pitchFamily="17" charset="-128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　　　　 第３回（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11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月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19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創英ﾌﾟﾚｾﾞﾝｽEB" pitchFamily="17" charset="-128"/>
                <a:ea typeface="HG創英ﾌﾟﾚｾﾞﾝｽEB" pitchFamily="17" charset="-128"/>
                <a:cs typeface="+mn-cs"/>
              </a:rPr>
              <a:t>日）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創英ﾌﾟﾚｾﾞﾝｽEB" pitchFamily="17" charset="-128"/>
              <a:ea typeface="HG創英ﾌﾟﾚｾﾞﾝｽEB" pitchFamily="17" charset="-128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269E275-1D9C-EDCF-1334-8FD64753F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816" y="596855"/>
            <a:ext cx="10515600" cy="62611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sz="3200" dirty="0">
                <a:latin typeface="HG創英ﾌﾟﾚｾﾞﾝｽEB" pitchFamily="17" charset="-128"/>
                <a:ea typeface="HG創英ﾌﾟﾚｾﾞﾝｽEB" pitchFamily="17" charset="-128"/>
              </a:rPr>
              <a:t>【</a:t>
            </a:r>
            <a:r>
              <a:rPr kumimoji="1" lang="ja-JP" altLang="en-US" sz="3200" dirty="0">
                <a:latin typeface="HG創英ﾌﾟﾚｾﾞﾝｽEB" pitchFamily="17" charset="-128"/>
                <a:ea typeface="HG創英ﾌﾟﾚｾﾞﾝｽEB" pitchFamily="17" charset="-128"/>
              </a:rPr>
              <a:t>憲法・規範部会</a:t>
            </a:r>
            <a:r>
              <a:rPr kumimoji="1" lang="en-US" altLang="ja-JP" sz="3200" dirty="0">
                <a:latin typeface="HG創英ﾌﾟﾚｾﾞﾝｽEB" pitchFamily="17" charset="-128"/>
                <a:ea typeface="HG創英ﾌﾟﾚｾﾞﾝｽEB" pitchFamily="17" charset="-128"/>
              </a:rPr>
              <a:t>】</a:t>
            </a:r>
          </a:p>
          <a:p>
            <a:pPr marL="0" indent="0" algn="ctr">
              <a:buNone/>
            </a:pPr>
            <a:r>
              <a:rPr kumimoji="1" lang="ja-JP" altLang="en-US" dirty="0">
                <a:latin typeface="HG創英ﾌﾟﾚｾﾞﾝｽEB" pitchFamily="17" charset="-128"/>
                <a:ea typeface="HG創英ﾌﾟﾚｾﾞﾝｽEB" pitchFamily="17" charset="-128"/>
              </a:rPr>
              <a:t>　　</a:t>
            </a:r>
            <a:endParaRPr kumimoji="1" lang="en-US" altLang="ja-JP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800" dirty="0" smtClean="0">
                <a:latin typeface="HG創英ﾌﾟﾚｾﾞﾝｽEB" pitchFamily="17" charset="-128"/>
                <a:ea typeface="HG創英ﾌﾟﾚｾﾞﾝｽEB" pitchFamily="17" charset="-128"/>
              </a:rPr>
              <a:t>委 員 長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：安達法律事務所　安達</a:t>
            </a:r>
          </a:p>
          <a:p>
            <a:pPr marL="0" indent="0">
              <a:buNone/>
            </a:pP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委　</a:t>
            </a:r>
            <a:r>
              <a:rPr kumimoji="1" lang="ja-JP" altLang="en-US" sz="2800" dirty="0" smtClean="0">
                <a:latin typeface="HG創英ﾌﾟﾚｾﾞﾝｽEB" pitchFamily="17" charset="-128"/>
                <a:ea typeface="HG創英ﾌﾟﾚｾﾞﾝｽEB" pitchFamily="17" charset="-128"/>
              </a:rPr>
              <a:t>  員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：国際共生創成協会　熊野飛鳥むすびの里　荒谷</a:t>
            </a:r>
          </a:p>
          <a:p>
            <a:pPr marL="0" indent="0">
              <a:buNone/>
            </a:pP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　　</a:t>
            </a:r>
            <a:r>
              <a:rPr kumimoji="1" lang="ja-JP" altLang="en-US" sz="28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　　示道塾塾頭　株式会社ビスタワークス研究所　大原</a:t>
            </a:r>
          </a:p>
          <a:p>
            <a:pPr marL="0" indent="0">
              <a:buNone/>
            </a:pP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　　　</a:t>
            </a:r>
            <a:r>
              <a:rPr kumimoji="1" lang="ja-JP" altLang="en-US" sz="28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　有限</a:t>
            </a:r>
            <a:r>
              <a:rPr kumimoji="1" lang="ja-JP" altLang="en-US" sz="2800" dirty="0" smtClean="0">
                <a:latin typeface="HG創英ﾌﾟﾚｾﾞﾝｽEB" pitchFamily="17" charset="-128"/>
                <a:ea typeface="HG創英ﾌﾟﾚｾﾞﾝｽEB" pitchFamily="17" charset="-128"/>
              </a:rPr>
              <a:t>会社ａｒｓ</a:t>
            </a:r>
            <a:r>
              <a:rPr kumimoji="1" lang="ja-JP" altLang="en" sz="2800" dirty="0">
                <a:latin typeface="HG創英ﾌﾟﾚｾﾞﾝｽEB" pitchFamily="17" charset="-128"/>
                <a:ea typeface="HG創英ﾌﾟﾚｾﾞﾝｽEB" pitchFamily="17" charset="-128"/>
              </a:rPr>
              <a:t>　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朝見</a:t>
            </a:r>
            <a:endParaRPr kumimoji="1" lang="en-US" altLang="ja-JP" sz="28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部会開催：第１回</a:t>
            </a:r>
            <a:r>
              <a:rPr lang="ja-JP" altLang="en-US" sz="2800" dirty="0" smtClean="0">
                <a:latin typeface="HG創英ﾌﾟﾚｾﾞﾝｽEB" pitchFamily="17" charset="-128"/>
                <a:ea typeface="HG創英ﾌﾟﾚｾﾞﾝｽEB" pitchFamily="17" charset="-128"/>
              </a:rPr>
              <a:t>（８月</a:t>
            </a:r>
            <a:r>
              <a:rPr lang="en-US" altLang="ja-JP" sz="2800" dirty="0">
                <a:latin typeface="HG創英ﾌﾟﾚｾﾞﾝｽEB" pitchFamily="17" charset="-128"/>
                <a:ea typeface="HG創英ﾌﾟﾚｾﾞﾝｽEB" pitchFamily="17" charset="-128"/>
              </a:rPr>
              <a:t>20</a:t>
            </a:r>
            <a:r>
              <a:rPr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lang="en-US" altLang="ja-JP" sz="28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　　　　　第</a:t>
            </a:r>
            <a:r>
              <a:rPr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２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回（９月</a:t>
            </a:r>
            <a:r>
              <a:rPr kumimoji="1" lang="en-US" altLang="ja-JP" sz="2800" dirty="0">
                <a:latin typeface="HG創英ﾌﾟﾚｾﾞﾝｽEB" pitchFamily="17" charset="-128"/>
                <a:ea typeface="HG創英ﾌﾟﾚｾﾞﾝｽEB" pitchFamily="17" charset="-128"/>
              </a:rPr>
              <a:t>16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kumimoji="1" lang="en-US" altLang="ja-JP" sz="28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　　　　　第３回（</a:t>
            </a:r>
            <a:r>
              <a:rPr lang="en-US" altLang="ja-JP" sz="2800" dirty="0">
                <a:latin typeface="HG創英ﾌﾟﾚｾﾞﾝｽEB" pitchFamily="17" charset="-128"/>
                <a:ea typeface="HG創英ﾌﾟﾚｾﾞﾝｽEB" pitchFamily="17" charset="-128"/>
              </a:rPr>
              <a:t>10</a:t>
            </a:r>
            <a:r>
              <a:rPr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月</a:t>
            </a:r>
            <a:r>
              <a:rPr lang="en-US" altLang="ja-JP" sz="2800" dirty="0">
                <a:latin typeface="HG創英ﾌﾟﾚｾﾞﾝｽEB" pitchFamily="17" charset="-128"/>
                <a:ea typeface="HG創英ﾌﾟﾚｾﾞﾝｽEB" pitchFamily="17" charset="-128"/>
              </a:rPr>
              <a:t>29</a:t>
            </a:r>
            <a:r>
              <a:rPr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kumimoji="1" lang="ja-JP" altLang="en-US" sz="2800" dirty="0">
              <a:latin typeface="HG創英ﾌﾟﾚｾﾞﾝｽEB" pitchFamily="17" charset="-128"/>
              <a:ea typeface="HG創英ﾌﾟﾚｾﾞﾝｽEB" pitchFamily="17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7736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A9485252-A810-93FC-1DB5-CF978EE6A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53063"/>
            <a:ext cx="10515600" cy="496811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kumimoji="1" lang="en-US" altLang="ja-JP" b="1" dirty="0">
                <a:latin typeface="HG創英ﾌﾟﾚｾﾞﾝｽEB" pitchFamily="17" charset="-128"/>
                <a:ea typeface="HG創英ﾌﾟﾚｾﾞﾝｽEB" pitchFamily="17" charset="-128"/>
              </a:rPr>
              <a:t>【</a:t>
            </a:r>
            <a:r>
              <a:rPr lang="ja-JP" altLang="en-US" b="1" dirty="0">
                <a:latin typeface="HG創英ﾌﾟﾚｾﾞﾝｽEB" pitchFamily="17" charset="-128"/>
                <a:ea typeface="HG創英ﾌﾟﾚｾﾞﾝｽEB" pitchFamily="17" charset="-128"/>
              </a:rPr>
              <a:t>国土・エネルギー・建築・物流備蓄部会</a:t>
            </a:r>
            <a:r>
              <a:rPr lang="en-US" altLang="ja-JP" b="1" dirty="0">
                <a:latin typeface="HG創英ﾌﾟﾚｾﾞﾝｽEB" pitchFamily="17" charset="-128"/>
                <a:ea typeface="HG創英ﾌﾟﾚｾﾞﾝｽEB" pitchFamily="17" charset="-128"/>
              </a:rPr>
              <a:t>】</a:t>
            </a:r>
          </a:p>
          <a:p>
            <a:pPr marL="0" indent="0" algn="ctr">
              <a:buNone/>
            </a:pPr>
            <a:endParaRPr kumimoji="1" lang="en-US" altLang="ja-JP" b="1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委 員 長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：示道塾互助共道隊　株式会社大協プロパン瓦斯商会　中井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委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員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：エコヴィレッジ　ウィズ　アフリカンエレファント　近藤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有限会社アンシャンテ　小野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伊賀良建設株式会社　田中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有限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会社ａｒｓ　朝見</a:t>
            </a:r>
            <a:endParaRPr kumimoji="1" lang="ja-JP" altLang="en-US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示道塾互助共道隊　株式会社賀正軒　福田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示道塾互助共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道隊　有限会社フロンティアジャパン　白山</a:t>
            </a:r>
            <a:endParaRPr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部会開催：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第１回</a:t>
            </a:r>
            <a:r>
              <a:rPr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（８月</a:t>
            </a:r>
            <a:r>
              <a:rPr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20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第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２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回（９月</a:t>
            </a:r>
            <a:r>
              <a:rPr kumimoji="1"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16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kumimoji="1"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第３回（</a:t>
            </a:r>
            <a:r>
              <a:rPr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10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月</a:t>
            </a:r>
            <a:r>
              <a:rPr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29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第４回（</a:t>
            </a:r>
            <a:r>
              <a:rPr kumimoji="1"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11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月</a:t>
            </a:r>
            <a:r>
              <a:rPr kumimoji="1"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16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kumimoji="1"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第５回（</a:t>
            </a:r>
            <a:r>
              <a:rPr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12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月</a:t>
            </a:r>
            <a:r>
              <a:rPr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16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kumimoji="1" lang="ja-JP" altLang="en-US" sz="2400" dirty="0">
              <a:latin typeface="HG創英ﾌﾟﾚｾﾞﾝｽEB" pitchFamily="17" charset="-128"/>
              <a:ea typeface="HG創英ﾌﾟﾚｾﾞﾝｽEB" pitchFamily="17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575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8C7BA45D-CA00-2C0A-084E-82BCE847D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856" y="715060"/>
            <a:ext cx="9171317" cy="57475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sz="3100" b="1" dirty="0" smtClean="0">
                <a:latin typeface="HG創英ﾌﾟﾚｾﾞﾝｽEB" pitchFamily="17" charset="-128"/>
                <a:ea typeface="HG創英ﾌﾟﾚｾﾞﾝｽEB" pitchFamily="17" charset="-128"/>
              </a:rPr>
              <a:t>              【</a:t>
            </a:r>
            <a:r>
              <a:rPr lang="ja-JP" altLang="en-US" sz="3100" b="1" dirty="0">
                <a:latin typeface="HG創英ﾌﾟﾚｾﾞﾝｽEB" pitchFamily="17" charset="-128"/>
                <a:ea typeface="HG創英ﾌﾟﾚｾﾞﾝｽEB" pitchFamily="17" charset="-128"/>
              </a:rPr>
              <a:t>農・食・健康部会</a:t>
            </a:r>
            <a:r>
              <a:rPr lang="en-US" altLang="ja-JP" sz="3100" b="1" dirty="0">
                <a:latin typeface="HG創英ﾌﾟﾚｾﾞﾝｽEB" pitchFamily="17" charset="-128"/>
                <a:ea typeface="HG創英ﾌﾟﾚｾﾞﾝｽEB" pitchFamily="17" charset="-128"/>
              </a:rPr>
              <a:t>】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2900" dirty="0" smtClean="0">
                <a:latin typeface="HG創英ﾌﾟﾚｾﾞﾝｽEB" pitchFamily="17" charset="-128"/>
                <a:ea typeface="HG創英ﾌﾟﾚｾﾞﾝｽEB" pitchFamily="17" charset="-128"/>
              </a:rPr>
              <a:t>委 員 長</a:t>
            </a: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：</a:t>
            </a:r>
            <a:r>
              <a:rPr kumimoji="1" lang="ja-JP" altLang="en-US" sz="2900" dirty="0" err="1">
                <a:latin typeface="HG創英ﾌﾟﾚｾﾞﾝｽEB" pitchFamily="17" charset="-128"/>
                <a:ea typeface="HG創英ﾌﾟﾚｾﾞﾝｽEB" pitchFamily="17" charset="-128"/>
              </a:rPr>
              <a:t>ひの</a:t>
            </a: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心を継ぐ会　三浦</a:t>
            </a:r>
          </a:p>
          <a:p>
            <a:pPr marL="0" indent="0">
              <a:buNone/>
            </a:pPr>
            <a:r>
              <a:rPr kumimoji="1" lang="ja-JP" altLang="en-US" sz="2900" dirty="0" smtClean="0">
                <a:latin typeface="HG創英ﾌﾟﾚｾﾞﾝｽEB" pitchFamily="17" charset="-128"/>
                <a:ea typeface="HG創英ﾌﾟﾚｾﾞﾝｽEB" pitchFamily="17" charset="-128"/>
              </a:rPr>
              <a:t>委</a:t>
            </a: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</a:t>
            </a:r>
            <a:r>
              <a:rPr kumimoji="1" lang="ja-JP" altLang="en-US" sz="2900" dirty="0" smtClean="0">
                <a:latin typeface="HG創英ﾌﾟﾚｾﾞﾝｽEB" pitchFamily="17" charset="-128"/>
                <a:ea typeface="HG創英ﾌﾟﾚｾﾞﾝｽEB" pitchFamily="17" charset="-128"/>
              </a:rPr>
              <a:t>  員</a:t>
            </a: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：伊賀良建設株式会社　田中</a:t>
            </a: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オリエント馬事産業株式会社　村上</a:t>
            </a:r>
            <a:endParaRPr kumimoji="1" lang="en-US" altLang="ja-JP" sz="29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株式会社三喜堂　福島</a:t>
            </a:r>
            <a:endParaRPr kumimoji="1" lang="ja-JP" altLang="en-US" sz="29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クボタ歯科醫院　久保田　敦</a:t>
            </a: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国際共生創生協会　熊野飛鳥むすびの里　荒谷</a:t>
            </a: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示道塾互助共道隊　株式会社賀正軒　福田</a:t>
            </a: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示導塾互助共道隊：株式会社廣和技研　畑尾</a:t>
            </a: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示道塾互助共道隊：有限会社フロンティアジャパン　白山</a:t>
            </a:r>
            <a:endParaRPr kumimoji="1" lang="en-US" altLang="ja-JP" sz="29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知聡美塾　原</a:t>
            </a:r>
            <a:endParaRPr kumimoji="1" lang="ja-JP" altLang="en-US" sz="29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塚本建築　塚本</a:t>
            </a: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東京民草の和をつなぐ会　桂田</a:t>
            </a: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農業生産法人　有限会社新鮮組　岡本</a:t>
            </a: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有限会社</a:t>
            </a:r>
            <a:r>
              <a:rPr kumimoji="1" lang="en" altLang="ja-JP" sz="2900" dirty="0">
                <a:latin typeface="HG創英ﾌﾟﾚｾﾞﾝｽEB" pitchFamily="17" charset="-128"/>
                <a:ea typeface="HG創英ﾌﾟﾚｾﾞﾝｽEB" pitchFamily="17" charset="-128"/>
              </a:rPr>
              <a:t>Together </a:t>
            </a:r>
            <a:r>
              <a:rPr kumimoji="1" lang="ja-JP" altLang="en" sz="2900" dirty="0">
                <a:latin typeface="HG創英ﾌﾟﾚｾﾞﾝｽEB" pitchFamily="17" charset="-128"/>
                <a:ea typeface="HG創英ﾌﾟﾚｾﾞﾝｽEB" pitchFamily="17" charset="-128"/>
              </a:rPr>
              <a:t>　</a:t>
            </a: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長島</a:t>
            </a:r>
            <a:endParaRPr kumimoji="1" lang="en-US" altLang="ja-JP" sz="29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900" dirty="0" smtClean="0">
                <a:latin typeface="HG創英ﾌﾟﾚｾﾞﾝｽEB" pitchFamily="17" charset="-128"/>
                <a:ea typeface="HG創英ﾌﾟﾚｾﾞﾝｽEB" pitchFamily="17" charset="-128"/>
              </a:rPr>
              <a:t>部会</a:t>
            </a: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開催：</a:t>
            </a:r>
            <a:r>
              <a:rPr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第１回</a:t>
            </a:r>
            <a:r>
              <a:rPr lang="ja-JP" altLang="en-US" sz="2900" dirty="0" smtClean="0">
                <a:latin typeface="HG創英ﾌﾟﾚｾﾞﾝｽEB" pitchFamily="17" charset="-128"/>
                <a:ea typeface="HG創英ﾌﾟﾚｾﾞﾝｽEB" pitchFamily="17" charset="-128"/>
              </a:rPr>
              <a:t>（８月</a:t>
            </a:r>
            <a:r>
              <a:rPr lang="en-US" altLang="ja-JP" sz="2900" dirty="0">
                <a:latin typeface="HG創英ﾌﾟﾚｾﾞﾝｽEB" pitchFamily="17" charset="-128"/>
                <a:ea typeface="HG創英ﾌﾟﾚｾﾞﾝｽEB" pitchFamily="17" charset="-128"/>
              </a:rPr>
              <a:t>10</a:t>
            </a:r>
            <a:r>
              <a:rPr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lang="en-US" altLang="ja-JP" sz="29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　　　　　</a:t>
            </a:r>
            <a:r>
              <a:rPr kumimoji="1" lang="ja-JP" altLang="en-US" sz="2900" dirty="0" smtClean="0">
                <a:latin typeface="HG創英ﾌﾟﾚｾﾞﾝｽEB" pitchFamily="17" charset="-128"/>
                <a:ea typeface="HG創英ﾌﾟﾚｾﾞﾝｽEB" pitchFamily="17" charset="-128"/>
              </a:rPr>
              <a:t>第</a:t>
            </a:r>
            <a:r>
              <a:rPr lang="ja-JP" altLang="en-US" sz="2900" dirty="0" smtClean="0">
                <a:latin typeface="HG創英ﾌﾟﾚｾﾞﾝｽEB" pitchFamily="17" charset="-128"/>
                <a:ea typeface="HG創英ﾌﾟﾚｾﾞﾝｽEB" pitchFamily="17" charset="-128"/>
              </a:rPr>
              <a:t>２</a:t>
            </a:r>
            <a:r>
              <a:rPr kumimoji="1" lang="ja-JP" altLang="en-US" sz="2900" dirty="0" smtClean="0">
                <a:latin typeface="HG創英ﾌﾟﾚｾﾞﾝｽEB" pitchFamily="17" charset="-128"/>
                <a:ea typeface="HG創英ﾌﾟﾚｾﾞﾝｽEB" pitchFamily="17" charset="-128"/>
              </a:rPr>
              <a:t>回</a:t>
            </a: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（</a:t>
            </a:r>
            <a:r>
              <a:rPr kumimoji="1" lang="en-US" altLang="ja-JP" sz="2900" dirty="0">
                <a:latin typeface="HG創英ﾌﾟﾚｾﾞﾝｽEB" pitchFamily="17" charset="-128"/>
                <a:ea typeface="HG創英ﾌﾟﾚｾﾞﾝｽEB" pitchFamily="17" charset="-128"/>
              </a:rPr>
              <a:t>10</a:t>
            </a: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月</a:t>
            </a:r>
            <a:r>
              <a:rPr lang="en-US" altLang="ja-JP" sz="2900" dirty="0">
                <a:latin typeface="HG創英ﾌﾟﾚｾﾞﾝｽEB" pitchFamily="17" charset="-128"/>
                <a:ea typeface="HG創英ﾌﾟﾚｾﾞﾝｽEB" pitchFamily="17" charset="-128"/>
              </a:rPr>
              <a:t>24</a:t>
            </a:r>
            <a:r>
              <a:rPr kumimoji="1" lang="ja-JP" altLang="en-US" sz="29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kumimoji="1" lang="en-US" altLang="ja-JP" sz="2900" dirty="0">
              <a:latin typeface="HG創英ﾌﾟﾚｾﾞﾝｽEB" pitchFamily="17" charset="-128"/>
              <a:ea typeface="HG創英ﾌﾟﾚｾﾞﾝｽEB" pitchFamily="17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2382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1DF14C4E-297C-1F66-B5B9-2A0E033CC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947" y="678690"/>
            <a:ext cx="11023120" cy="617931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1" lang="en-US" altLang="ja-JP" b="1" dirty="0">
                <a:latin typeface="HG創英ﾌﾟﾚｾﾞﾝｽEB" pitchFamily="17" charset="-128"/>
                <a:ea typeface="HG創英ﾌﾟﾚｾﾞﾝｽEB" pitchFamily="17" charset="-128"/>
              </a:rPr>
              <a:t>【</a:t>
            </a:r>
            <a:r>
              <a:rPr lang="ja-JP" altLang="en-US" b="1" dirty="0">
                <a:latin typeface="HG創英ﾌﾟﾚｾﾞﾝｽEB" pitchFamily="17" charset="-128"/>
                <a:ea typeface="HG創英ﾌﾟﾚｾﾞﾝｽEB" pitchFamily="17" charset="-128"/>
              </a:rPr>
              <a:t>文化・教育・道徳部会</a:t>
            </a:r>
            <a:r>
              <a:rPr lang="en-US" altLang="ja-JP" b="1" dirty="0">
                <a:latin typeface="HG創英ﾌﾟﾚｾﾞﾝｽEB" pitchFamily="17" charset="-128"/>
                <a:ea typeface="HG創英ﾌﾟﾚｾﾞﾝｽEB" pitchFamily="17" charset="-128"/>
              </a:rPr>
              <a:t>】</a:t>
            </a:r>
          </a:p>
          <a:p>
            <a:pPr marL="0" indent="0" algn="ctr">
              <a:buNone/>
            </a:pPr>
            <a:endParaRPr kumimoji="1"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委 員 長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：示道塾塾頭　株式会社ビスタワークス研究所　大原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委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員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：オリエント馬事産業　村上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株式会社むす</a:t>
            </a:r>
            <a:r>
              <a:rPr kumimoji="1" lang="ja-JP" altLang="en-US" sz="2400" dirty="0" err="1">
                <a:latin typeface="HG創英ﾌﾟﾚｾﾞﾝｽEB" pitchFamily="17" charset="-128"/>
                <a:ea typeface="HG創英ﾌﾟﾚｾﾞﾝｽEB" pitchFamily="17" charset="-128"/>
              </a:rPr>
              <a:t>ひ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大村　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国際共生創生協会　熊野飛鳥むすびの里　荒谷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示道塾互助共道隊　株式会社廣和技研　畑尾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知聡美塾　原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東京民草の和をつなぐ会　桂田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ひでむす　植木</a:t>
            </a: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  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</a:t>
            </a:r>
            <a:r>
              <a:rPr kumimoji="1" lang="ja-JP" altLang="en-US" sz="2400" dirty="0" err="1">
                <a:latin typeface="HG創英ﾌﾟﾚｾﾞﾝｽEB" pitchFamily="17" charset="-128"/>
                <a:ea typeface="HG創英ﾌﾟﾚｾﾞﾝｽEB" pitchFamily="17" charset="-128"/>
              </a:rPr>
              <a:t>ひの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心を継ぐ会　三浦</a:t>
            </a:r>
            <a:endParaRPr kumimoji="1"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部会開催：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第１回</a:t>
            </a:r>
            <a:r>
              <a:rPr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（８月</a:t>
            </a:r>
            <a:r>
              <a:rPr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20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　　第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２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回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（８月</a:t>
            </a:r>
            <a:r>
              <a:rPr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23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kumimoji="1"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　　第３回（</a:t>
            </a:r>
            <a:r>
              <a:rPr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10</a:t>
            </a:r>
            <a:r>
              <a:rPr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月５日</a:t>
            </a:r>
            <a:r>
              <a:rPr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）</a:t>
            </a:r>
            <a:endParaRPr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　　　　　　　第４回（</a:t>
            </a:r>
            <a:r>
              <a:rPr kumimoji="1" lang="en-US" altLang="ja-JP" sz="2400" dirty="0">
                <a:latin typeface="HG創英ﾌﾟﾚｾﾞﾝｽEB" pitchFamily="17" charset="-128"/>
                <a:ea typeface="HG創英ﾌﾟﾚｾﾞﾝｽEB" pitchFamily="17" charset="-128"/>
              </a:rPr>
              <a:t>12</a:t>
            </a:r>
            <a:r>
              <a:rPr kumimoji="1" lang="ja-JP" altLang="en-US" sz="2400" dirty="0" smtClean="0">
                <a:latin typeface="HG創英ﾌﾟﾚｾﾞﾝｽEB" pitchFamily="17" charset="-128"/>
                <a:ea typeface="HG創英ﾌﾟﾚｾﾞﾝｽEB" pitchFamily="17" charset="-128"/>
              </a:rPr>
              <a:t>月３日</a:t>
            </a:r>
            <a:r>
              <a:rPr kumimoji="1" lang="ja-JP" altLang="en-US" sz="2400" dirty="0">
                <a:latin typeface="HG創英ﾌﾟﾚｾﾞﾝｽEB" pitchFamily="17" charset="-128"/>
                <a:ea typeface="HG創英ﾌﾟﾚｾﾞﾝｽEB" pitchFamily="17" charset="-128"/>
              </a:rPr>
              <a:t>）</a:t>
            </a:r>
            <a:endParaRPr kumimoji="1" lang="en-US" altLang="ja-JP" sz="24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endParaRPr kumimoji="1" lang="ja-JP" altLang="en-US" sz="2400" dirty="0">
              <a:latin typeface="HG創英ﾌﾟﾚｾﾞﾝｽEB" pitchFamily="17" charset="-128"/>
              <a:ea typeface="HG創英ﾌﾟﾚｾﾞﾝｽEB" pitchFamily="17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7763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559D1D9-54FC-B217-278A-D0C57F78A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359" y="733246"/>
            <a:ext cx="10972800" cy="6124754"/>
          </a:xfrm>
        </p:spPr>
        <p:txBody>
          <a:bodyPr/>
          <a:lstStyle/>
          <a:p>
            <a:pPr algn="ctr">
              <a:buNone/>
            </a:pPr>
            <a:r>
              <a:rPr lang="en-US" altLang="ja-JP" b="1" dirty="0">
                <a:latin typeface="HG創英ﾌﾟﾚｾﾞﾝｽEB" pitchFamily="17" charset="-128"/>
                <a:ea typeface="HG創英ﾌﾟﾚｾﾞﾝｽEB" pitchFamily="17" charset="-128"/>
              </a:rPr>
              <a:t>【</a:t>
            </a:r>
            <a:r>
              <a:rPr lang="ja-JP" altLang="en-US" b="1">
                <a:latin typeface="HG創英ﾌﾟﾚｾﾞﾝｽEB" pitchFamily="17" charset="-128"/>
                <a:ea typeface="HG創英ﾌﾟﾚｾﾞﾝｽEB" pitchFamily="17" charset="-128"/>
              </a:rPr>
              <a:t>広報・情報</a:t>
            </a:r>
            <a:r>
              <a:rPr lang="ja-JP" altLang="en-US" b="1" dirty="0">
                <a:latin typeface="HG創英ﾌﾟﾚｾﾞﾝｽEB" pitchFamily="17" charset="-128"/>
                <a:ea typeface="HG創英ﾌﾟﾚｾﾞﾝｽEB" pitchFamily="17" charset="-128"/>
              </a:rPr>
              <a:t>部会</a:t>
            </a:r>
            <a:r>
              <a:rPr lang="en-US" altLang="ja-JP" b="1" dirty="0">
                <a:latin typeface="HG創英ﾌﾟﾚｾﾞﾝｽEB" pitchFamily="17" charset="-128"/>
                <a:ea typeface="HG創英ﾌﾟﾚｾﾞﾝｽEB" pitchFamily="17" charset="-128"/>
              </a:rPr>
              <a:t>】</a:t>
            </a:r>
          </a:p>
          <a:p>
            <a:pPr algn="ctr">
              <a:buNone/>
            </a:pPr>
            <a:endParaRPr kumimoji="1" lang="en-US" altLang="ja-JP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lang="ja-JP" altLang="en-US" sz="2800">
                <a:latin typeface="HG創英ﾌﾟﾚｾﾞﾝｽEB" pitchFamily="17" charset="-128"/>
                <a:ea typeface="HG創英ﾌﾟﾚｾﾞﾝｽEB" pitchFamily="17" charset="-128"/>
              </a:rPr>
              <a:t>　</a:t>
            </a:r>
            <a:r>
              <a:rPr kumimoji="1" lang="ja-JP" altLang="en-US" sz="2800">
                <a:latin typeface="HG創英ﾌﾟﾚｾﾞﾝｽEB" pitchFamily="17" charset="-128"/>
                <a:ea typeface="HG創英ﾌﾟﾚｾﾞﾝｽEB" pitchFamily="17" charset="-128"/>
              </a:rPr>
              <a:t>委 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員 長：一般社団法人神楽　川満</a:t>
            </a:r>
          </a:p>
          <a:p>
            <a:pPr marL="0" indent="0">
              <a:buNone/>
            </a:pPr>
            <a:r>
              <a:rPr kumimoji="1" lang="ja-JP" altLang="en-US" sz="2800">
                <a:latin typeface="HG創英ﾌﾟﾚｾﾞﾝｽEB" pitchFamily="17" charset="-128"/>
                <a:ea typeface="HG創英ﾌﾟﾚｾﾞﾝｽEB" pitchFamily="17" charset="-128"/>
              </a:rPr>
              <a:t>　副委員長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：大阪民草の和をつなぐ会　宮平</a:t>
            </a:r>
          </a:p>
          <a:p>
            <a:pPr marL="0" indent="0">
              <a:buNone/>
            </a:pPr>
            <a:r>
              <a:rPr kumimoji="1" lang="ja-JP" altLang="en-US" sz="2800">
                <a:latin typeface="HG創英ﾌﾟﾚｾﾞﾝｽEB" pitchFamily="17" charset="-128"/>
                <a:ea typeface="HG創英ﾌﾟﾚｾﾞﾝｽEB" pitchFamily="17" charset="-128"/>
              </a:rPr>
              <a:t>　委　　</a:t>
            </a:r>
            <a:r>
              <a:rPr kumimoji="1" lang="ja-JP" altLang="en-US" sz="2800" dirty="0">
                <a:latin typeface="HG創英ﾌﾟﾚｾﾞﾝｽEB" pitchFamily="17" charset="-128"/>
                <a:ea typeface="HG創英ﾌﾟﾚｾﾞﾝｽEB" pitchFamily="17" charset="-128"/>
              </a:rPr>
              <a:t>員：東京民草の和をつなぐ</a:t>
            </a:r>
            <a:r>
              <a:rPr kumimoji="1" lang="ja-JP" altLang="en-US" sz="2800">
                <a:latin typeface="HG創英ﾌﾟﾚｾﾞﾝｽEB" pitchFamily="17" charset="-128"/>
                <a:ea typeface="HG創英ﾌﾟﾚｾﾞﾝｽEB" pitchFamily="17" charset="-128"/>
              </a:rPr>
              <a:t>会　桂田</a:t>
            </a:r>
            <a:endParaRPr kumimoji="1" lang="en-US" altLang="ja-JP" sz="28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r>
              <a:rPr kumimoji="1" lang="ja-JP" altLang="en-US" sz="2800">
                <a:latin typeface="HG創英ﾌﾟﾚｾﾞﾝｽEB" pitchFamily="17" charset="-128"/>
                <a:ea typeface="HG創英ﾌﾟﾚｾﾞﾝｽEB" pitchFamily="17" charset="-128"/>
              </a:rPr>
              <a:t>　部会開催：</a:t>
            </a:r>
            <a:r>
              <a:rPr lang="ja-JP" altLang="en-US" sz="2800">
                <a:latin typeface="HG創英ﾌﾟﾚｾﾞﾝｽEB" pitchFamily="17" charset="-128"/>
                <a:ea typeface="HG創英ﾌﾟﾚｾﾞﾝｽEB" pitchFamily="17" charset="-128"/>
              </a:rPr>
              <a:t>第１回（</a:t>
            </a:r>
            <a:r>
              <a:rPr lang="en-US" altLang="ja-JP" sz="2800" dirty="0">
                <a:latin typeface="HG創英ﾌﾟﾚｾﾞﾝｽEB" pitchFamily="17" charset="-128"/>
                <a:ea typeface="HG創英ﾌﾟﾚｾﾞﾝｽEB" pitchFamily="17" charset="-128"/>
              </a:rPr>
              <a:t>9</a:t>
            </a:r>
            <a:r>
              <a:rPr lang="ja-JP" altLang="en-US" sz="2800">
                <a:latin typeface="HG創英ﾌﾟﾚｾﾞﾝｽEB" pitchFamily="17" charset="-128"/>
                <a:ea typeface="HG創英ﾌﾟﾚｾﾞﾝｽEB" pitchFamily="17" charset="-128"/>
              </a:rPr>
              <a:t>月</a:t>
            </a:r>
            <a:r>
              <a:rPr lang="en-US" altLang="ja-JP" sz="2800" dirty="0">
                <a:latin typeface="HG創英ﾌﾟﾚｾﾞﾝｽEB" pitchFamily="17" charset="-128"/>
                <a:ea typeface="HG創英ﾌﾟﾚｾﾞﾝｽEB" pitchFamily="17" charset="-128"/>
              </a:rPr>
              <a:t>7</a:t>
            </a:r>
            <a:r>
              <a:rPr lang="ja-JP" altLang="en-US" sz="2800">
                <a:latin typeface="HG創英ﾌﾟﾚｾﾞﾝｽEB" pitchFamily="17" charset="-128"/>
                <a:ea typeface="HG創英ﾌﾟﾚｾﾞﾝｽEB" pitchFamily="17" charset="-128"/>
              </a:rPr>
              <a:t>日）</a:t>
            </a:r>
            <a:endParaRPr lang="en-US" altLang="ja-JP" sz="2800" dirty="0">
              <a:latin typeface="HG創英ﾌﾟﾚｾﾞﾝｽEB" pitchFamily="17" charset="-128"/>
              <a:ea typeface="HG創英ﾌﾟﾚｾﾞﾝｽEB" pitchFamily="17" charset="-128"/>
            </a:endParaRPr>
          </a:p>
          <a:p>
            <a:pPr marL="0" indent="0">
              <a:buNone/>
            </a:pPr>
            <a:endParaRPr kumimoji="1" lang="ja-JP" altLang="en-US" sz="2800" dirty="0">
              <a:latin typeface="HG創英ﾌﾟﾚｾﾞﾝｽEB" pitchFamily="17" charset="-128"/>
              <a:ea typeface="HG創英ﾌﾟﾚｾﾞﾝｽEB" pitchFamily="17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812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</TotalTime>
  <Words>98</Words>
  <Application>Microsoft Office PowerPoint</Application>
  <PresentationFormat>ユーザー設定</PresentationFormat>
  <Paragraphs>93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リゾート</vt:lpstr>
      <vt:lpstr>スライド 1</vt:lpstr>
      <vt:lpstr>全体会合</vt:lpstr>
      <vt:lpstr>各部会</vt:lpstr>
      <vt:lpstr>スライド 4</vt:lpstr>
      <vt:lpstr>スライド 5</vt:lpstr>
      <vt:lpstr>スライド 6</vt:lpstr>
      <vt:lpstr>スライド 7</vt:lpstr>
      <vt:lpstr>スライド 8</vt:lpstr>
      <vt:lpstr>スライド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日本自治集団</dc:title>
  <dc:creator>三箇淳司</dc:creator>
  <cp:lastModifiedBy>たかし</cp:lastModifiedBy>
  <cp:revision>7</cp:revision>
  <dcterms:created xsi:type="dcterms:W3CDTF">2022-12-13T12:44:44Z</dcterms:created>
  <dcterms:modified xsi:type="dcterms:W3CDTF">2022-12-16T23:35:21Z</dcterms:modified>
</cp:coreProperties>
</file>