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7" r:id="rId11"/>
    <p:sldId id="296" r:id="rId12"/>
    <p:sldId id="298" r:id="rId13"/>
    <p:sldId id="299" r:id="rId14"/>
    <p:sldId id="304" r:id="rId15"/>
    <p:sldId id="303" r:id="rId16"/>
    <p:sldId id="301" r:id="rId17"/>
    <p:sldId id="257" r:id="rId18"/>
    <p:sldId id="258" r:id="rId19"/>
    <p:sldId id="262" r:id="rId20"/>
    <p:sldId id="267" r:id="rId21"/>
    <p:sldId id="269" r:id="rId22"/>
    <p:sldId id="300" r:id="rId23"/>
    <p:sldId id="268" r:id="rId24"/>
    <p:sldId id="302" r:id="rId25"/>
    <p:sldId id="305" r:id="rId26"/>
    <p:sldId id="306" r:id="rId27"/>
    <p:sldId id="276" r:id="rId28"/>
    <p:sldId id="274" r:id="rId29"/>
    <p:sldId id="275" r:id="rId30"/>
    <p:sldId id="286" r:id="rId31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E0BF"/>
    <a:srgbClr val="EFF9A5"/>
    <a:srgbClr val="F2C4EA"/>
    <a:srgbClr val="E8C3F3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09"/>
  </p:normalViewPr>
  <p:slideViewPr>
    <p:cSldViewPr>
      <p:cViewPr varScale="1">
        <p:scale>
          <a:sx n="104" d="100"/>
          <a:sy n="104" d="100"/>
        </p:scale>
        <p:origin x="188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2023/12/19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2023/12/19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2023/12/19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2023/12/19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2023/12/19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2023/12/19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2023/12/19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2023/12/19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2023/12/19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2023/12/19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つの角を丸めた四角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D3D8-F155-4908-89E2-89E2D20D24E8}" type="datetimeFigureOut">
              <a:rPr kumimoji="1" lang="ja-JP" altLang="en-US" smtClean="0"/>
              <a:pPr/>
              <a:t>2023/12/19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10" name="フリーフォーム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フリーフォーム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9BD3D8-F155-4908-89E2-89E2D20D24E8}" type="datetimeFigureOut">
              <a:rPr kumimoji="1" lang="ja-JP" altLang="en-US" smtClean="0"/>
              <a:pPr/>
              <a:t>2023/12/19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178D93-38EE-4FF6-80B0-82000DC968F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3760440"/>
            <a:ext cx="8352928" cy="1828800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6000" dirty="0">
                <a:latin typeface="HGP創英ﾌﾟﾚｾﾞﾝｽEB" pitchFamily="18" charset="-128"/>
                <a:ea typeface="HGP創英ﾌﾟﾚｾﾞﾝｽEB" pitchFamily="18" charset="-128"/>
              </a:rPr>
              <a:t>日本自治</a:t>
            </a:r>
            <a:r>
              <a:rPr lang="ja-JP" altLang="en-US" sz="6000" dirty="0">
                <a:latin typeface="HGP創英ﾌﾟﾚｾﾞﾝｽEB" pitchFamily="18" charset="-128"/>
                <a:ea typeface="HGP創英ﾌﾟﾚｾﾞﾝｽEB" pitchFamily="18" charset="-128"/>
              </a:rPr>
              <a:t>集団</a:t>
            </a:r>
            <a:br>
              <a:rPr lang="en-US" altLang="ja-JP" sz="6000" dirty="0">
                <a:latin typeface="HGP創英ﾌﾟﾚｾﾞﾝｽEB" pitchFamily="18" charset="-128"/>
                <a:ea typeface="HGP創英ﾌﾟﾚｾﾞﾝｽEB" pitchFamily="18" charset="-128"/>
              </a:rPr>
            </a:br>
            <a:r>
              <a:rPr lang="ja-JP" altLang="en-US" sz="6000" dirty="0">
                <a:latin typeface="HGP創英ﾌﾟﾚｾﾞﾝｽEB" pitchFamily="18" charset="-128"/>
                <a:ea typeface="HGP創英ﾌﾟﾚｾﾞﾝｽEB" pitchFamily="18" charset="-128"/>
              </a:rPr>
              <a:t>第</a:t>
            </a:r>
            <a:r>
              <a:rPr lang="en-US" altLang="ja-JP" sz="6000" dirty="0">
                <a:latin typeface="HGP創英ﾌﾟﾚｾﾞﾝｽEB" pitchFamily="18" charset="-128"/>
                <a:ea typeface="HGP創英ﾌﾟﾚｾﾞﾝｽEB" pitchFamily="18" charset="-128"/>
              </a:rPr>
              <a:t>3</a:t>
            </a:r>
            <a:r>
              <a:rPr lang="ja-JP" altLang="en-US" sz="6000" dirty="0">
                <a:latin typeface="HGP創英ﾌﾟﾚｾﾞﾝｽEB" pitchFamily="18" charset="-128"/>
                <a:ea typeface="HGP創英ﾌﾟﾚｾﾞﾝｽEB" pitchFamily="18" charset="-128"/>
              </a:rPr>
              <a:t>回総会</a:t>
            </a:r>
            <a:br>
              <a:rPr lang="en-US" altLang="ja-JP" sz="6000" dirty="0">
                <a:latin typeface="HGP創英ﾌﾟﾚｾﾞﾝｽEB" pitchFamily="18" charset="-128"/>
                <a:ea typeface="HGP創英ﾌﾟﾚｾﾞﾝｽEB" pitchFamily="18" charset="-128"/>
              </a:rPr>
            </a:br>
            <a:endParaRPr kumimoji="1" lang="ja-JP" altLang="en-US" sz="6000" dirty="0"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>
          <a:xfrm>
            <a:off x="539552" y="4869160"/>
            <a:ext cx="7854696" cy="792088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000" dirty="0">
                <a:solidFill>
                  <a:srgbClr val="FFFF00"/>
                </a:solidFill>
              </a:rPr>
              <a:t>日本自治集団</a:t>
            </a:r>
          </a:p>
        </p:txBody>
      </p:sp>
      <p:pic>
        <p:nvPicPr>
          <p:cNvPr id="5" name="図 4" descr="集団記章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432048"/>
            <a:ext cx="2276872" cy="227687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世界情勢の変化２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95016"/>
            <a:ext cx="8229600" cy="526298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ja-JP" altLang="en-US" dirty="0"/>
              <a:t>　　　　　　            </a:t>
            </a:r>
            <a:r>
              <a:rPr lang="ja-JP" altLang="en-US" b="1" dirty="0">
                <a:solidFill>
                  <a:srgbClr val="FD3543"/>
                </a:solidFill>
                <a:latin typeface="BIZ UDゴシック" pitchFamily="49" charset="-128"/>
                <a:ea typeface="BIZ UDゴシック" pitchFamily="49" charset="-128"/>
              </a:rPr>
              <a:t>グローバリゼーション</a:t>
            </a:r>
            <a:endParaRPr lang="en-US" altLang="ja-JP" b="1" dirty="0">
              <a:solidFill>
                <a:srgbClr val="FD3543"/>
              </a:solidFill>
              <a:latin typeface="BIZ UDゴシック" pitchFamily="49" charset="-128"/>
              <a:ea typeface="BIZ UDゴシック" pitchFamily="49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altLang="ja-JP" b="1" dirty="0">
                <a:solidFill>
                  <a:srgbClr val="FD3543"/>
                </a:solidFill>
                <a:latin typeface="BIZ UDゴシック" pitchFamily="49" charset="-128"/>
                <a:ea typeface="BIZ UDゴシック" pitchFamily="49" charset="-128"/>
              </a:rPr>
              <a:t>                      </a:t>
            </a:r>
            <a:r>
              <a:rPr lang="ja-JP" altLang="en-US" b="1" dirty="0">
                <a:solidFill>
                  <a:srgbClr val="FD3543"/>
                </a:solidFill>
                <a:latin typeface="HGP創英角ｺﾞｼｯｸUB" pitchFamily="50" charset="-128"/>
                <a:ea typeface="HGP創英角ｺﾞｼｯｸUB" pitchFamily="50" charset="-128"/>
              </a:rPr>
              <a:t>成功</a:t>
            </a:r>
            <a:endParaRPr lang="en-US" altLang="ja-JP" b="1" dirty="0">
              <a:solidFill>
                <a:srgbClr val="FD3543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FD3543"/>
                </a:solidFill>
              </a:rPr>
              <a:t>　　　　　　　　　</a:t>
            </a:r>
            <a:r>
              <a:rPr lang="ja-JP" altLang="en-US" b="1" dirty="0"/>
              <a:t>　</a:t>
            </a:r>
            <a:r>
              <a:rPr lang="ja-JP" altLang="en-US" b="1" dirty="0">
                <a:solidFill>
                  <a:srgbClr val="FD3543"/>
                </a:solidFill>
              </a:rPr>
              <a:t>　　　　　　</a:t>
            </a:r>
            <a:endParaRPr lang="en-US" altLang="ja-JP" b="1" dirty="0"/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    新世界秩序下の世界</a:t>
            </a:r>
            <a:r>
              <a:rPr lang="ja-JP" altLang="en-US" b="1" dirty="0"/>
              <a:t>　　　　     　</a:t>
            </a:r>
            <a:r>
              <a:rPr lang="ja-JP" altLang="en-US" b="1" dirty="0">
                <a:solidFill>
                  <a:srgbClr val="CC3300"/>
                </a:solidFill>
                <a:latin typeface="HGP創英角ｺﾞｼｯｸUB" pitchFamily="50" charset="-128"/>
                <a:ea typeface="HGP創英角ｺﾞｼｯｸUB" pitchFamily="50" charset="-128"/>
              </a:rPr>
              <a:t>中国の台頭　</a:t>
            </a:r>
            <a:r>
              <a:rPr lang="ja-JP" altLang="en-US" b="1" dirty="0">
                <a:solidFill>
                  <a:srgbClr val="FD3543"/>
                </a:solidFill>
              </a:rPr>
              <a:t>　　　　　　</a:t>
            </a:r>
            <a:endParaRPr lang="en-US" altLang="ja-JP" b="1" dirty="0">
              <a:solidFill>
                <a:srgbClr val="FD3543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altLang="ja-JP" dirty="0"/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92D050"/>
                </a:solidFill>
              </a:rPr>
              <a:t>　     </a:t>
            </a:r>
            <a:r>
              <a:rPr lang="ja-JP" altLang="en-US" b="1" dirty="0">
                <a:solidFill>
                  <a:schemeClr val="accent4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継続</a:t>
            </a: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  <a:latin typeface="BIZ UDゴシック" pitchFamily="49" charset="-128"/>
                <a:ea typeface="BIZ UDゴシック" pitchFamily="49" charset="-128"/>
              </a:rPr>
              <a:t>　　  米国のコミットメント　 　</a:t>
            </a:r>
            <a:r>
              <a:rPr lang="ja-JP" altLang="en-US" b="1" dirty="0">
                <a:solidFill>
                  <a:schemeClr val="accent4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  減少</a:t>
            </a:r>
            <a:endParaRPr lang="en-US" altLang="ja-JP" b="1" dirty="0">
              <a:solidFill>
                <a:schemeClr val="accent4">
                  <a:lumMod val="7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92D050"/>
                </a:solidFill>
              </a:rPr>
              <a:t>　</a:t>
            </a:r>
            <a:r>
              <a:rPr lang="ja-JP" altLang="en-US" b="1" dirty="0">
                <a:solidFill>
                  <a:srgbClr val="92D050"/>
                </a:solidFill>
              </a:rPr>
              <a:t> 　　　　　　　　　　　　　　　 　　</a:t>
            </a:r>
            <a:endParaRPr lang="en-US" altLang="ja-JP" b="1" dirty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00B050"/>
                </a:solidFill>
                <a:latin typeface="HGP創英角ｺﾞｼｯｸUB" pitchFamily="50" charset="-128"/>
                <a:ea typeface="HGP創英角ｺﾞｼｯｸUB" pitchFamily="50" charset="-128"/>
              </a:rPr>
              <a:t>      トランプが目指す世界</a:t>
            </a:r>
            <a:r>
              <a:rPr lang="ja-JP" altLang="en-US" b="1" dirty="0"/>
              <a:t>　　　      </a:t>
            </a:r>
            <a:r>
              <a:rPr lang="ja-JP" altLang="en-US" b="1" dirty="0">
                <a:solidFill>
                  <a:srgbClr val="0000FF"/>
                </a:solidFill>
                <a:latin typeface="HGP創英角ｺﾞｼｯｸUB" pitchFamily="50" charset="-128"/>
                <a:ea typeface="HGP創英角ｺﾞｼｯｸUB" pitchFamily="50" charset="-128"/>
              </a:rPr>
              <a:t>プーチンが目指す</a:t>
            </a:r>
            <a:endParaRPr lang="en-US" altLang="ja-JP" b="1" dirty="0"/>
          </a:p>
          <a:p>
            <a:pPr>
              <a:buFont typeface="Wingdings" pitchFamily="2" charset="2"/>
              <a:buNone/>
              <a:defRPr/>
            </a:pPr>
            <a:r>
              <a:rPr lang="en-US" altLang="ja-JP" b="1" dirty="0">
                <a:solidFill>
                  <a:srgbClr val="FD3543"/>
                </a:solidFill>
              </a:rPr>
              <a:t>                                                        </a:t>
            </a:r>
            <a:r>
              <a:rPr lang="ja-JP" altLang="en-US" b="1" dirty="0">
                <a:solidFill>
                  <a:srgbClr val="92D050"/>
                </a:solidFill>
              </a:rPr>
              <a:t> 　</a:t>
            </a:r>
            <a:r>
              <a:rPr lang="ja-JP" altLang="en-US" b="1" dirty="0">
                <a:solidFill>
                  <a:srgbClr val="0000FF"/>
                </a:solidFill>
                <a:latin typeface="HGP創英角ｺﾞｼｯｸUB" pitchFamily="50" charset="-128"/>
                <a:ea typeface="HGP創英角ｺﾞｼｯｸUB" pitchFamily="50" charset="-128"/>
              </a:rPr>
              <a:t>新たな秩序の構築</a:t>
            </a:r>
            <a:endParaRPr lang="en-US" altLang="ja-JP" b="1" dirty="0">
              <a:solidFill>
                <a:srgbClr val="FD3543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FD3543"/>
                </a:solidFill>
              </a:rPr>
              <a:t>　　　　　　　　　　　　　</a:t>
            </a:r>
            <a:endParaRPr lang="en-US" altLang="ja-JP" b="1" dirty="0">
              <a:solidFill>
                <a:srgbClr val="FD3543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altLang="ja-JP" b="1" dirty="0">
                <a:solidFill>
                  <a:srgbClr val="FD3543"/>
                </a:solidFill>
                <a:latin typeface="HGP創英角ｺﾞｼｯｸUB" pitchFamily="50" charset="-128"/>
                <a:ea typeface="HGP創英角ｺﾞｼｯｸUB" pitchFamily="50" charset="-128"/>
              </a:rPr>
              <a:t>                                 </a:t>
            </a:r>
            <a:r>
              <a:rPr lang="ja-JP" altLang="en-US" b="1" dirty="0">
                <a:solidFill>
                  <a:srgbClr val="FD3543"/>
                </a:solidFill>
                <a:latin typeface="HGP創英角ｺﾞｼｯｸUB" pitchFamily="50" charset="-128"/>
                <a:ea typeface="HGP創英角ｺﾞｼｯｸUB" pitchFamily="50" charset="-128"/>
              </a:rPr>
              <a:t>挫折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684213" y="4437112"/>
            <a:ext cx="7848600" cy="0"/>
          </a:xfrm>
          <a:prstGeom prst="straightConnector1">
            <a:avLst/>
          </a:prstGeom>
          <a:ln w="76200">
            <a:solidFill>
              <a:schemeClr val="accent4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4572000" y="2492896"/>
            <a:ext cx="0" cy="3816424"/>
          </a:xfrm>
          <a:prstGeom prst="straightConnector1">
            <a:avLst/>
          </a:prstGeom>
          <a:ln w="762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爆発 2 5"/>
          <p:cNvSpPr/>
          <p:nvPr/>
        </p:nvSpPr>
        <p:spPr>
          <a:xfrm>
            <a:off x="5867400" y="2276475"/>
            <a:ext cx="1225550" cy="1152525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爆発 2 7"/>
          <p:cNvSpPr/>
          <p:nvPr/>
        </p:nvSpPr>
        <p:spPr>
          <a:xfrm>
            <a:off x="1763713" y="4652963"/>
            <a:ext cx="1223962" cy="1152525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下矢印 8"/>
          <p:cNvSpPr/>
          <p:nvPr/>
        </p:nvSpPr>
        <p:spPr>
          <a:xfrm>
            <a:off x="6228184" y="3933056"/>
            <a:ext cx="484187" cy="977900"/>
          </a:xfrm>
          <a:prstGeom prst="downArrow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下矢印 9"/>
          <p:cNvSpPr/>
          <p:nvPr/>
        </p:nvSpPr>
        <p:spPr>
          <a:xfrm rot="16200000">
            <a:off x="4437856" y="4860132"/>
            <a:ext cx="484187" cy="6477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69776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世界情勢の変化　最終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11040"/>
            <a:ext cx="8229600" cy="478631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新世界秩序</a:t>
            </a:r>
            <a:endParaRPr lang="en-US" altLang="ja-JP" b="1" dirty="0">
              <a:solidFill>
                <a:schemeClr val="tx1">
                  <a:lumMod val="65000"/>
                  <a:lumOff val="3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下の世界</a:t>
            </a:r>
            <a:r>
              <a:rPr lang="ja-JP" altLang="en-US" b="1" dirty="0"/>
              <a:t>　　　　　</a:t>
            </a:r>
            <a:r>
              <a:rPr lang="ja-JP" altLang="en-US" b="1" dirty="0">
                <a:solidFill>
                  <a:srgbClr val="CC33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b="1" dirty="0">
                <a:solidFill>
                  <a:srgbClr val="FD3543"/>
                </a:solidFill>
              </a:rPr>
              <a:t>　　　　　　</a:t>
            </a:r>
            <a:endParaRPr lang="en-US" altLang="ja-JP" b="1" dirty="0">
              <a:solidFill>
                <a:srgbClr val="FD3543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  <a:latin typeface="BIZ UDゴシック" pitchFamily="49" charset="-128"/>
                <a:ea typeface="BIZ UDゴシック" pitchFamily="49" charset="-128"/>
              </a:rPr>
              <a:t>                   米国のコミットメント　</a:t>
            </a:r>
            <a:r>
              <a:rPr lang="ja-JP" altLang="en-US" b="1" dirty="0">
                <a:solidFill>
                  <a:schemeClr val="accent4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減少</a:t>
            </a:r>
            <a:endParaRPr lang="en-US" altLang="ja-JP" dirty="0">
              <a:solidFill>
                <a:schemeClr val="accent4">
                  <a:lumMod val="75000"/>
                </a:schemeClr>
              </a:solidFill>
              <a:latin typeface="BIZ UDゴシック" pitchFamily="49" charset="-128"/>
              <a:ea typeface="BIZ UDゴシック" pitchFamily="49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  <a:latin typeface="BIZ UDゴシック" pitchFamily="49" charset="-128"/>
                <a:ea typeface="BIZ UDゴシック" pitchFamily="49" charset="-128"/>
              </a:rPr>
              <a:t>　　　　　　　　　　</a:t>
            </a:r>
            <a:endParaRPr lang="en-US" altLang="ja-JP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92D050"/>
                </a:solidFill>
              </a:rPr>
              <a:t>　 </a:t>
            </a: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  <a:latin typeface="BIZ UDゴシック" pitchFamily="49" charset="-128"/>
                <a:ea typeface="BIZ UDゴシック" pitchFamily="49" charset="-128"/>
              </a:rPr>
              <a:t>    　  　</a:t>
            </a:r>
            <a:endParaRPr lang="en-US" altLang="ja-JP" dirty="0">
              <a:solidFill>
                <a:schemeClr val="accent4">
                  <a:lumMod val="75000"/>
                </a:schemeClr>
              </a:solidFill>
              <a:latin typeface="BIZ UDゴシック" pitchFamily="49" charset="-128"/>
              <a:ea typeface="BIZ UDゴシック" pitchFamily="49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92D050"/>
                </a:solidFill>
              </a:rPr>
              <a:t>　</a:t>
            </a:r>
            <a:r>
              <a:rPr lang="ja-JP" altLang="en-US" b="1" dirty="0">
                <a:solidFill>
                  <a:srgbClr val="92D050"/>
                </a:solidFill>
              </a:rPr>
              <a:t> 　　　　　　　　　　　　　　</a:t>
            </a:r>
            <a:r>
              <a:rPr lang="ja-JP" altLang="en-US" sz="4000" b="1" dirty="0">
                <a:solidFill>
                  <a:srgbClr val="0000FF"/>
                </a:solidFill>
                <a:latin typeface="HGP創英角ｺﾞｼｯｸUB" pitchFamily="50" charset="-128"/>
                <a:ea typeface="HGP創英角ｺﾞｼｯｸUB" pitchFamily="50" charset="-128"/>
              </a:rPr>
              <a:t>プーチンが目指す</a:t>
            </a:r>
            <a:r>
              <a:rPr lang="ja-JP" altLang="en-US" sz="4000" b="1" dirty="0">
                <a:solidFill>
                  <a:srgbClr val="92D05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  <a:endParaRPr lang="en-US" altLang="ja-JP" sz="4000" b="1" dirty="0">
              <a:solidFill>
                <a:srgbClr val="92D05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sz="4000" b="1" dirty="0">
                <a:latin typeface="HGP創英角ｺﾞｼｯｸUB" pitchFamily="50" charset="-128"/>
                <a:ea typeface="HGP創英角ｺﾞｼｯｸUB" pitchFamily="50" charset="-128"/>
              </a:rPr>
              <a:t>　　　　　　　　　 </a:t>
            </a:r>
            <a:r>
              <a:rPr lang="ja-JP" altLang="en-US" sz="4000" b="1" dirty="0">
                <a:solidFill>
                  <a:srgbClr val="0000FF"/>
                </a:solidFill>
                <a:latin typeface="HGP創英角ｺﾞｼｯｸUB" pitchFamily="50" charset="-128"/>
                <a:ea typeface="HGP創英角ｺﾞｼｯｸUB" pitchFamily="50" charset="-128"/>
              </a:rPr>
              <a:t>新たな秩序の構築</a:t>
            </a:r>
            <a:r>
              <a:rPr lang="ja-JP" altLang="en-US" dirty="0"/>
              <a:t>　　　　</a:t>
            </a:r>
            <a:endParaRPr lang="en-US" altLang="ja-JP" dirty="0"/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FD3543"/>
                </a:solidFill>
              </a:rPr>
              <a:t>　　　　　　　　　　　</a:t>
            </a:r>
            <a:endParaRPr lang="en-US" altLang="ja-JP" b="1" dirty="0">
              <a:solidFill>
                <a:srgbClr val="FD3543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FD3543"/>
                </a:solidFill>
              </a:rPr>
              <a:t>　　　　　　　　</a:t>
            </a:r>
            <a:endParaRPr lang="en-US" altLang="ja-JP" b="1" dirty="0">
              <a:solidFill>
                <a:srgbClr val="FD3543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FD3543"/>
                </a:solidFill>
              </a:rPr>
              <a:t>　　　　　　　   　</a:t>
            </a:r>
            <a:r>
              <a:rPr lang="ja-JP" altLang="en-US" b="1" dirty="0">
                <a:solidFill>
                  <a:srgbClr val="FD3543"/>
                </a:solidFill>
                <a:latin typeface="HGP創英角ｺﾞｼｯｸUB" pitchFamily="50" charset="-128"/>
                <a:ea typeface="HGP創英角ｺﾞｼｯｸUB" pitchFamily="50" charset="-128"/>
              </a:rPr>
              <a:t>挫折        </a:t>
            </a:r>
            <a:r>
              <a:rPr lang="ja-JP" altLang="en-US" b="1" dirty="0">
                <a:solidFill>
                  <a:srgbClr val="FD3543"/>
                </a:solidFill>
                <a:latin typeface="BIZ UDゴシック" pitchFamily="49" charset="-128"/>
                <a:ea typeface="BIZ UDゴシック" pitchFamily="49" charset="-128"/>
              </a:rPr>
              <a:t>グローバリゼーション　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611188" y="3284984"/>
            <a:ext cx="7848600" cy="0"/>
          </a:xfrm>
          <a:prstGeom prst="straightConnector1">
            <a:avLst/>
          </a:prstGeom>
          <a:ln w="76200">
            <a:solidFill>
              <a:schemeClr val="accent4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2771775" y="1595214"/>
            <a:ext cx="25" cy="4354066"/>
          </a:xfrm>
          <a:prstGeom prst="straightConnector1">
            <a:avLst/>
          </a:prstGeom>
          <a:ln w="762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爆発 2 5"/>
          <p:cNvSpPr/>
          <p:nvPr/>
        </p:nvSpPr>
        <p:spPr>
          <a:xfrm>
            <a:off x="827584" y="1700411"/>
            <a:ext cx="1225550" cy="1152525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スライド番号プレースホルダ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FEA99A-42F5-4136-8A3E-3B631C474945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131077" name="Rectangle 1"/>
          <p:cNvSpPr>
            <a:spLocks noChangeArrowheads="1"/>
          </p:cNvSpPr>
          <p:nvPr/>
        </p:nvSpPr>
        <p:spPr bwMode="auto">
          <a:xfrm>
            <a:off x="683568" y="846540"/>
            <a:ext cx="806489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ja-JP" altLang="en-US" sz="4000" b="1" dirty="0">
                <a:solidFill>
                  <a:srgbClr val="050505"/>
                </a:solidFill>
                <a:latin typeface="HGP創英角ｺﾞｼｯｸUB" pitchFamily="50" charset="-128"/>
                <a:ea typeface="HGP創英角ｺﾞｼｯｸUB" pitchFamily="50" charset="-128"/>
                <a:cs typeface="Segoe UI Historic" pitchFamily="34" charset="0"/>
              </a:rPr>
              <a:t>プーチン大統領が目指す世界秩序</a:t>
            </a:r>
            <a:endParaRPr lang="ja-JP" altLang="ja-JP" sz="4000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endParaRPr lang="en-US" altLang="ja-JP" sz="2800" dirty="0">
              <a:latin typeface="ＭＳ Ｐゴシック" pitchFamily="50" charset="-128"/>
              <a:cs typeface="Segoe UI Historic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39552" y="1916832"/>
            <a:ext cx="7993062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ja-JP" sz="3600" dirty="0">
                <a:latin typeface="HGP創英角ｺﾞｼｯｸUB" pitchFamily="50" charset="-128"/>
                <a:ea typeface="HGP創英角ｺﾞｼｯｸUB" pitchFamily="50" charset="-128"/>
              </a:rPr>
              <a:t>一極集中のモデルに代わり</a:t>
            </a: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r>
              <a:rPr lang="ja-JP" altLang="ja-JP" sz="3600" dirty="0">
                <a:latin typeface="HGP創英角ｺﾞｼｯｸUB" pitchFamily="50" charset="-128"/>
                <a:ea typeface="HGP創英角ｺﾞｼｯｸUB" pitchFamily="50" charset="-128"/>
              </a:rPr>
              <a:t>公平と対等性の基本的原則</a:t>
            </a: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r>
              <a:rPr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地域別経済圏・地域別通過</a:t>
            </a: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r>
              <a:rPr lang="ja-JP" altLang="ja-JP" sz="3600" dirty="0">
                <a:latin typeface="HGP創英角ｺﾞｼｯｸUB" pitchFamily="50" charset="-128"/>
                <a:ea typeface="HGP創英角ｺﾞｼｯｸUB" pitchFamily="50" charset="-128"/>
              </a:rPr>
              <a:t>それぞれの国・民族の</a:t>
            </a: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r>
              <a:rPr lang="ja-JP" altLang="ja-JP" sz="3600" dirty="0">
                <a:latin typeface="HGP創英角ｺﾞｼｯｸUB" pitchFamily="50" charset="-128"/>
                <a:ea typeface="HGP創英角ｺﾞｼｯｸUB" pitchFamily="50" charset="-128"/>
              </a:rPr>
              <a:t>主権的な発展の権利に基づく</a:t>
            </a: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r>
              <a:rPr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新しい世界秩序</a:t>
            </a:r>
            <a:endParaRPr lang="ja-JP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スライド番号プレースホルダ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FEA99A-42F5-4136-8A3E-3B631C474945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131075" name="Rectangle 1"/>
          <p:cNvSpPr>
            <a:spLocks noChangeArrowheads="1"/>
          </p:cNvSpPr>
          <p:nvPr/>
        </p:nvSpPr>
        <p:spPr bwMode="auto">
          <a:xfrm>
            <a:off x="1115616" y="830322"/>
            <a:ext cx="712983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ja-JP" altLang="en-US" sz="4400" b="1" dirty="0">
                <a:solidFill>
                  <a:srgbClr val="050505"/>
                </a:solidFill>
                <a:latin typeface="HGP創英角ｺﾞｼｯｸUB" pitchFamily="50" charset="-128"/>
                <a:ea typeface="HGP創英角ｺﾞｼｯｸUB" pitchFamily="50" charset="-128"/>
                <a:cs typeface="Segoe UI Historic" pitchFamily="34" charset="0"/>
              </a:rPr>
              <a:t>日本の目指した世界秩序</a:t>
            </a:r>
            <a:endParaRPr lang="ja-JP" altLang="ja-JP" sz="4400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lang="en-US" altLang="ja-JP" sz="4400" dirty="0">
              <a:latin typeface="HGP創英角ｺﾞｼｯｸUB" pitchFamily="50" charset="-128"/>
              <a:ea typeface="HGP創英角ｺﾞｼｯｸUB" pitchFamily="50" charset="-128"/>
              <a:cs typeface="Segoe UI Historic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39552" y="1844824"/>
            <a:ext cx="8135938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各国の政体は</a:t>
            </a: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r>
              <a:rPr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各国の択ぶところを尊重し</a:t>
            </a: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r>
              <a:rPr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差別や干渉をしない</a:t>
            </a: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r>
              <a:rPr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地域的共存圏を確立する</a:t>
            </a: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r>
              <a:rPr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諸共存圏の</a:t>
            </a: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r>
              <a:rPr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相互の協和関係に基づく</a:t>
            </a:r>
            <a:endParaRPr lang="en-US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>
              <a:defRPr/>
            </a:pPr>
            <a:r>
              <a:rPr lang="ja-JP" altLang="en-US" sz="3600" dirty="0">
                <a:latin typeface="HGP創英角ｺﾞｼｯｸUB" pitchFamily="50" charset="-128"/>
                <a:ea typeface="HGP創英角ｺﾞｼｯｸUB" pitchFamily="50" charset="-128"/>
              </a:rPr>
              <a:t>新たな世界秩序</a:t>
            </a:r>
            <a:endParaRPr lang="ja-JP" altLang="ja-JP" sz="36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69776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世界情勢の変化　最終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11040"/>
            <a:ext cx="8229600" cy="478631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新世界秩序</a:t>
            </a:r>
            <a:endParaRPr lang="en-US" altLang="ja-JP" b="1" dirty="0">
              <a:solidFill>
                <a:schemeClr val="tx1">
                  <a:lumMod val="65000"/>
                  <a:lumOff val="3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下の世界</a:t>
            </a:r>
            <a:r>
              <a:rPr lang="ja-JP" altLang="en-US" b="1" dirty="0"/>
              <a:t>　　　　　</a:t>
            </a:r>
            <a:r>
              <a:rPr lang="ja-JP" altLang="en-US" b="1" dirty="0">
                <a:solidFill>
                  <a:srgbClr val="CC33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b="1" dirty="0">
                <a:solidFill>
                  <a:srgbClr val="FD3543"/>
                </a:solidFill>
              </a:rPr>
              <a:t>　　　　　　</a:t>
            </a:r>
            <a:endParaRPr lang="en-US" altLang="ja-JP" b="1" dirty="0">
              <a:solidFill>
                <a:srgbClr val="FD3543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  <a:latin typeface="BIZ UDゴシック" pitchFamily="49" charset="-128"/>
                <a:ea typeface="BIZ UDゴシック" pitchFamily="49" charset="-128"/>
              </a:rPr>
              <a:t>                   米国のコミットメント　</a:t>
            </a:r>
            <a:r>
              <a:rPr lang="ja-JP" altLang="en-US" b="1" dirty="0">
                <a:solidFill>
                  <a:schemeClr val="accent4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減少</a:t>
            </a:r>
            <a:endParaRPr lang="en-US" altLang="ja-JP" dirty="0">
              <a:solidFill>
                <a:schemeClr val="accent4">
                  <a:lumMod val="75000"/>
                </a:schemeClr>
              </a:solidFill>
              <a:latin typeface="BIZ UDゴシック" pitchFamily="49" charset="-128"/>
              <a:ea typeface="BIZ UDゴシック" pitchFamily="49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  <a:latin typeface="BIZ UDゴシック" pitchFamily="49" charset="-128"/>
                <a:ea typeface="BIZ UDゴシック" pitchFamily="49" charset="-128"/>
              </a:rPr>
              <a:t>　　　　　　　　　　</a:t>
            </a:r>
            <a:endParaRPr lang="en-US" altLang="ja-JP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92D050"/>
                </a:solidFill>
              </a:rPr>
              <a:t>　 </a:t>
            </a: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  <a:latin typeface="BIZ UDゴシック" pitchFamily="49" charset="-128"/>
                <a:ea typeface="BIZ UDゴシック" pitchFamily="49" charset="-128"/>
              </a:rPr>
              <a:t>    　  　</a:t>
            </a:r>
            <a:endParaRPr lang="en-US" altLang="ja-JP" dirty="0">
              <a:solidFill>
                <a:schemeClr val="accent4">
                  <a:lumMod val="75000"/>
                </a:schemeClr>
              </a:solidFill>
              <a:latin typeface="BIZ UDゴシック" pitchFamily="49" charset="-128"/>
              <a:ea typeface="BIZ UDゴシック" pitchFamily="49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92D050"/>
                </a:solidFill>
              </a:rPr>
              <a:t>　</a:t>
            </a:r>
            <a:r>
              <a:rPr lang="ja-JP" altLang="en-US" b="1" dirty="0">
                <a:solidFill>
                  <a:srgbClr val="92D050"/>
                </a:solidFill>
              </a:rPr>
              <a:t> 　　　　　　　　　　　　　　</a:t>
            </a:r>
            <a:r>
              <a:rPr lang="ja-JP" altLang="en-US" sz="4000" b="1" dirty="0">
                <a:solidFill>
                  <a:srgbClr val="0000FF"/>
                </a:solidFill>
                <a:latin typeface="HGP創英角ｺﾞｼｯｸUB" pitchFamily="50" charset="-128"/>
                <a:ea typeface="HGP創英角ｺﾞｼｯｸUB" pitchFamily="50" charset="-128"/>
              </a:rPr>
              <a:t>プーチンが目指す</a:t>
            </a:r>
            <a:r>
              <a:rPr lang="ja-JP" altLang="en-US" sz="4000" b="1" dirty="0">
                <a:solidFill>
                  <a:srgbClr val="92D05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</a:t>
            </a:r>
            <a:endParaRPr lang="en-US" altLang="ja-JP" sz="4000" b="1" dirty="0">
              <a:solidFill>
                <a:srgbClr val="92D05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sz="4000" b="1" dirty="0">
                <a:latin typeface="HGP創英角ｺﾞｼｯｸUB" pitchFamily="50" charset="-128"/>
                <a:ea typeface="HGP創英角ｺﾞｼｯｸUB" pitchFamily="50" charset="-128"/>
              </a:rPr>
              <a:t>　　　　　　　　　 </a:t>
            </a:r>
            <a:r>
              <a:rPr lang="ja-JP" altLang="en-US" sz="4000" b="1" dirty="0">
                <a:solidFill>
                  <a:srgbClr val="0000FF"/>
                </a:solidFill>
                <a:latin typeface="HGP創英角ｺﾞｼｯｸUB" pitchFamily="50" charset="-128"/>
                <a:ea typeface="HGP創英角ｺﾞｼｯｸUB" pitchFamily="50" charset="-128"/>
              </a:rPr>
              <a:t>新たな秩序の構築</a:t>
            </a:r>
            <a:r>
              <a:rPr lang="ja-JP" altLang="en-US" dirty="0"/>
              <a:t>　　　　</a:t>
            </a:r>
            <a:endParaRPr lang="en-US" altLang="ja-JP" dirty="0"/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FD3543"/>
                </a:solidFill>
              </a:rPr>
              <a:t>　　　　　　　　　　　</a:t>
            </a:r>
            <a:endParaRPr lang="en-US" altLang="ja-JP" b="1" dirty="0">
              <a:solidFill>
                <a:srgbClr val="FD3543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FD3543"/>
                </a:solidFill>
              </a:rPr>
              <a:t>　　　　　　　　</a:t>
            </a:r>
            <a:endParaRPr lang="en-US" altLang="ja-JP" b="1" dirty="0">
              <a:solidFill>
                <a:srgbClr val="FD3543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FD3543"/>
                </a:solidFill>
              </a:rPr>
              <a:t>　　　　　　　   　</a:t>
            </a:r>
            <a:r>
              <a:rPr lang="ja-JP" altLang="en-US" b="1" dirty="0">
                <a:solidFill>
                  <a:srgbClr val="FD3543"/>
                </a:solidFill>
                <a:latin typeface="HGP創英角ｺﾞｼｯｸUB" pitchFamily="50" charset="-128"/>
                <a:ea typeface="HGP創英角ｺﾞｼｯｸUB" pitchFamily="50" charset="-128"/>
              </a:rPr>
              <a:t>挫折        </a:t>
            </a:r>
            <a:r>
              <a:rPr lang="ja-JP" altLang="en-US" b="1" dirty="0">
                <a:solidFill>
                  <a:srgbClr val="FD3543"/>
                </a:solidFill>
                <a:latin typeface="BIZ UDゴシック" pitchFamily="49" charset="-128"/>
                <a:ea typeface="BIZ UDゴシック" pitchFamily="49" charset="-128"/>
              </a:rPr>
              <a:t>グローバリゼーション　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611188" y="3284984"/>
            <a:ext cx="7848600" cy="0"/>
          </a:xfrm>
          <a:prstGeom prst="straightConnector1">
            <a:avLst/>
          </a:prstGeom>
          <a:ln w="76200">
            <a:solidFill>
              <a:schemeClr val="accent4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2771775" y="1595214"/>
            <a:ext cx="25" cy="4354066"/>
          </a:xfrm>
          <a:prstGeom prst="straightConnector1">
            <a:avLst/>
          </a:prstGeom>
          <a:ln w="762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 descr="075b4f5921ead35131fdaea824eda4f2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2276872"/>
            <a:ext cx="984459" cy="644674"/>
          </a:xfrm>
          <a:prstGeom prst="rect">
            <a:avLst/>
          </a:prstGeom>
        </p:spPr>
      </p:pic>
      <p:sp>
        <p:nvSpPr>
          <p:cNvPr id="6" name="爆発 2 5"/>
          <p:cNvSpPr/>
          <p:nvPr/>
        </p:nvSpPr>
        <p:spPr>
          <a:xfrm>
            <a:off x="827584" y="1700411"/>
            <a:ext cx="1225550" cy="1152525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67544" y="908720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HGS創英角ｺﾞｼｯｸUB" pitchFamily="50" charset="-128"/>
                <a:ea typeface="HGS創英角ｺﾞｼｯｸUB" pitchFamily="50" charset="-128"/>
              </a:rPr>
              <a:t>日本自治集団が目指す社会が</a:t>
            </a:r>
            <a:endParaRPr kumimoji="1" lang="en-US" altLang="ja-JP" sz="36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lang="ja-JP" altLang="en-US" sz="3600" dirty="0">
                <a:latin typeface="HGS創英角ｺﾞｼｯｸUB" pitchFamily="50" charset="-128"/>
                <a:ea typeface="HGS創英角ｺﾞｼｯｸUB" pitchFamily="50" charset="-128"/>
              </a:rPr>
              <a:t>２年以内に</a:t>
            </a:r>
            <a:r>
              <a:rPr kumimoji="1" lang="ja-JP" altLang="en-US" sz="3600" dirty="0">
                <a:latin typeface="HGS創英角ｺﾞｼｯｸUB" pitchFamily="50" charset="-128"/>
                <a:ea typeface="HGS創英角ｺﾞｼｯｸUB" pitchFamily="50" charset="-128"/>
              </a:rPr>
              <a:t>実現できなければ</a:t>
            </a:r>
            <a:endParaRPr kumimoji="1" lang="en-US" altLang="ja-JP" sz="36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lang="ja-JP" altLang="en-US" sz="3600" dirty="0">
                <a:latin typeface="HGS創英角ｺﾞｼｯｸUB" pitchFamily="50" charset="-128"/>
                <a:ea typeface="HGS創英角ｺﾞｼｯｸUB" pitchFamily="50" charset="-128"/>
              </a:rPr>
              <a:t>日本は</a:t>
            </a:r>
            <a:endParaRPr lang="en-US" altLang="ja-JP" sz="36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lang="ja-JP" altLang="en-US" sz="3600" dirty="0">
                <a:latin typeface="HGS創英角ｺﾞｼｯｸUB" pitchFamily="50" charset="-128"/>
                <a:ea typeface="HGS創英角ｺﾞｼｯｸUB" pitchFamily="50" charset="-128"/>
              </a:rPr>
              <a:t>グレートリセットに飲み込まれて</a:t>
            </a:r>
            <a:endParaRPr lang="en-US" altLang="ja-JP" sz="36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kumimoji="1" lang="ja-JP" altLang="en-US" sz="3600" dirty="0">
                <a:latin typeface="HGS創英角ｺﾞｼｯｸUB" pitchFamily="50" charset="-128"/>
                <a:ea typeface="HGS創英角ｺﾞｼｯｸUB" pitchFamily="50" charset="-128"/>
              </a:rPr>
              <a:t>一旦消滅する</a:t>
            </a:r>
            <a:endParaRPr kumimoji="1" lang="en-US" altLang="ja-JP" sz="36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lang="ja-JP" altLang="en-US" sz="3600" dirty="0">
                <a:latin typeface="HGS創英角ｺﾞｼｯｸUB" pitchFamily="50" charset="-128"/>
                <a:ea typeface="HGS創英角ｺﾞｼｯｸUB" pitchFamily="50" charset="-128"/>
              </a:rPr>
              <a:t>その場合</a:t>
            </a:r>
            <a:endParaRPr lang="en-US" altLang="ja-JP" sz="36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kumimoji="1" lang="ja-JP" altLang="en-US" sz="3600" dirty="0">
                <a:latin typeface="HGS創英角ｺﾞｼｯｸUB" pitchFamily="50" charset="-128"/>
                <a:ea typeface="HGS創英角ｺﾞｼｯｸUB" pitchFamily="50" charset="-128"/>
              </a:rPr>
              <a:t>日本自治集団は</a:t>
            </a:r>
            <a:endParaRPr kumimoji="1" lang="en-US" altLang="ja-JP" sz="36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lang="ja-JP" altLang="en-US" sz="3600" dirty="0">
                <a:latin typeface="HGS創英角ｺﾞｼｯｸUB" pitchFamily="50" charset="-128"/>
                <a:ea typeface="HGS創英角ｺﾞｼｯｸUB" pitchFamily="50" charset="-128"/>
              </a:rPr>
              <a:t>反体制派組織として</a:t>
            </a:r>
            <a:endParaRPr lang="en-US" altLang="ja-JP" sz="36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lang="ja-JP" altLang="en-US" sz="3600" dirty="0">
                <a:latin typeface="HGS創英角ｺﾞｼｯｸUB" pitchFamily="50" charset="-128"/>
                <a:ea typeface="HGS創英角ｺﾞｼｯｸUB" pitchFamily="50" charset="-128"/>
              </a:rPr>
              <a:t>日本再生の為</a:t>
            </a:r>
            <a:endParaRPr lang="en-US" altLang="ja-JP" sz="36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kumimoji="1" lang="ja-JP" altLang="en-US" sz="3600" dirty="0">
                <a:latin typeface="HGS創英角ｺﾞｼｯｸUB" pitchFamily="50" charset="-128"/>
                <a:ea typeface="HGS創英角ｺﾞｼｯｸUB" pitchFamily="50" charset="-128"/>
              </a:rPr>
              <a:t>戦うことになる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1916832"/>
            <a:ext cx="8462744" cy="3384376"/>
          </a:xfrm>
        </p:spPr>
        <p:txBody>
          <a:bodyPr>
            <a:noAutofit/>
          </a:bodyPr>
          <a:lstStyle/>
          <a:p>
            <a:pPr algn="ctr">
              <a:defRPr/>
            </a:pP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r>
              <a:rPr lang="ja-JP" altLang="en-US" sz="8000" dirty="0">
                <a:latin typeface="HGS創英角ﾎﾟｯﾌﾟ体" pitchFamily="50" charset="-128"/>
                <a:ea typeface="HGS創英角ﾎﾟｯﾌﾟ体" pitchFamily="50" charset="-128"/>
              </a:rPr>
              <a:t>日本自治集団</a:t>
            </a:r>
            <a:br>
              <a:rPr lang="en-US" altLang="ja-JP" sz="8000" dirty="0">
                <a:latin typeface="HGS創英角ﾎﾟｯﾌﾟ体" pitchFamily="50" charset="-128"/>
                <a:ea typeface="HGS創英角ﾎﾟｯﾌﾟ体" pitchFamily="50" charset="-128"/>
              </a:rPr>
            </a:br>
            <a:br>
              <a:rPr lang="en-US" altLang="ja-JP" sz="40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4000" dirty="0">
                <a:latin typeface="HGPｺﾞｼｯｸE" pitchFamily="50" charset="-128"/>
                <a:ea typeface="HGPｺﾞｼｯｸE" pitchFamily="50" charset="-128"/>
              </a:rPr>
            </a:br>
            <a:endParaRPr lang="ja-JP" altLang="en-US" sz="4000" dirty="0">
              <a:latin typeface="HGPｺﾞｼｯｸE" pitchFamily="50" charset="-128"/>
              <a:ea typeface="HGPｺﾞｼｯｸE" pitchFamily="50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ﾌﾟﾚｾﾞﾝｽEB" pitchFamily="18" charset="-128"/>
                <a:ea typeface="HGP創英ﾌﾟﾚｾﾞﾝｽEB" pitchFamily="18" charset="-128"/>
              </a:rPr>
              <a:t>日本自治集団の創設目的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2060848"/>
            <a:ext cx="8496944" cy="4263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ja-JP" altLang="ja-JP" sz="3600" b="1" dirty="0">
                <a:latin typeface="HGP創英ﾌﾟﾚｾﾞﾝｽEB" pitchFamily="18" charset="-128"/>
                <a:ea typeface="HGP創英ﾌﾟﾚｾﾞﾝｽEB" pitchFamily="18" charset="-128"/>
              </a:rPr>
              <a:t>「日本自治集団」は</a:t>
            </a:r>
            <a:endParaRPr lang="en-US" altLang="ja-JP" sz="3600" b="1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ja-JP" sz="3600" b="1" dirty="0">
                <a:latin typeface="HGP創英ﾌﾟﾚｾﾞﾝｽEB" pitchFamily="18" charset="-128"/>
                <a:ea typeface="HGP創英ﾌﾟﾚｾﾞﾝｽEB" pitchFamily="18" charset="-128"/>
              </a:rPr>
              <a:t>日本各地の伝統文化</a:t>
            </a:r>
            <a:r>
              <a:rPr lang="ja-JP" altLang="en-US" sz="3600" b="1" dirty="0">
                <a:latin typeface="HGP創英ﾌﾟﾚｾﾞﾝｽEB" pitchFamily="18" charset="-128"/>
                <a:ea typeface="HGP創英ﾌﾟﾚｾﾞﾝｽEB" pitchFamily="18" charset="-128"/>
              </a:rPr>
              <a:t>慣習</a:t>
            </a:r>
            <a:r>
              <a:rPr lang="ja-JP" altLang="ja-JP" sz="3600" b="1" dirty="0">
                <a:latin typeface="HGP創英ﾌﾟﾚｾﾞﾝｽEB" pitchFamily="18" charset="-128"/>
                <a:ea typeface="HGP創英ﾌﾟﾚｾﾞﾝｽEB" pitchFamily="18" charset="-128"/>
              </a:rPr>
              <a:t>を尊重し実践する</a:t>
            </a:r>
            <a:endParaRPr lang="en-US" altLang="ja-JP" sz="3600" b="1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ja-JP" sz="3600" b="1" dirty="0">
                <a:latin typeface="HGP創英ﾌﾟﾚｾﾞﾝｽEB" pitchFamily="18" charset="-128"/>
                <a:ea typeface="HGP創英ﾌﾟﾚｾﾞﾝｽEB" pitchFamily="18" charset="-128"/>
              </a:rPr>
              <a:t>各種団体が団結し</a:t>
            </a:r>
            <a:r>
              <a:rPr lang="ja-JP" altLang="en-US" sz="3600" b="1" dirty="0">
                <a:latin typeface="HGP創英ﾌﾟﾚｾﾞﾝｽEB" pitchFamily="18" charset="-128"/>
                <a:ea typeface="HGP創英ﾌﾟﾚｾﾞﾝｽEB" pitchFamily="18" charset="-128"/>
              </a:rPr>
              <a:t>て</a:t>
            </a:r>
            <a:endParaRPr lang="en-US" altLang="ja-JP" sz="3600" b="1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ja-JP" sz="3600" b="1" dirty="0">
                <a:latin typeface="HGP創英ﾌﾟﾚｾﾞﾝｽEB" pitchFamily="18" charset="-128"/>
                <a:ea typeface="HGP創英ﾌﾟﾚｾﾞﾝｽEB" pitchFamily="18" charset="-128"/>
              </a:rPr>
              <a:t>八紘為宇を</a:t>
            </a:r>
            <a:r>
              <a:rPr lang="ja-JP" altLang="en-US" sz="3600" b="1" dirty="0">
                <a:latin typeface="HGP創英ﾌﾟﾚｾﾞﾝｽEB" pitchFamily="18" charset="-128"/>
                <a:ea typeface="HGP創英ﾌﾟﾚｾﾞﾝｽEB" pitchFamily="18" charset="-128"/>
              </a:rPr>
              <a:t>理想と掲げ</a:t>
            </a:r>
            <a:endParaRPr lang="en-US" altLang="ja-JP" sz="3600" b="1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ja-JP" sz="3600" b="1" dirty="0">
                <a:latin typeface="HGP創英ﾌﾟﾚｾﾞﾝｽEB" pitchFamily="18" charset="-128"/>
                <a:ea typeface="HGP創英ﾌﾟﾚｾﾞﾝｽEB" pitchFamily="18" charset="-128"/>
              </a:rPr>
              <a:t>日本文化慣習を基盤にした</a:t>
            </a:r>
            <a:endParaRPr lang="en-US" altLang="ja-JP" sz="3600" b="1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buNone/>
            </a:pPr>
            <a:r>
              <a:rPr lang="ja-JP" altLang="ja-JP" sz="3600" b="1" dirty="0">
                <a:latin typeface="HGP創英ﾌﾟﾚｾﾞﾝｽEB" pitchFamily="18" charset="-128"/>
                <a:ea typeface="HGP創英ﾌﾟﾚｾﾞﾝｽEB" pitchFamily="18" charset="-128"/>
              </a:rPr>
              <a:t>自治社会を実現する</a:t>
            </a:r>
            <a:endParaRPr lang="ja-JP" altLang="ja-JP" sz="36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ﾌﾟﾚｾﾞﾝｽEB" pitchFamily="18" charset="-128"/>
                <a:ea typeface="HGP創英ﾌﾟﾚｾﾞﾝｽEB" pitchFamily="18" charset="-128"/>
              </a:rPr>
              <a:t>日本自治集団の理念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ja-JP" sz="2800" b="1" dirty="0">
                <a:latin typeface="HGP創英ﾌﾟﾚｾﾞﾝｽEB" pitchFamily="18" charset="-128"/>
                <a:ea typeface="HGP創英ﾌﾟﾚｾﾞﾝｽEB" pitchFamily="18" charset="-128"/>
              </a:rPr>
              <a:t>一　報本反始</a:t>
            </a:r>
            <a:endParaRPr lang="ja-JP" altLang="ja-JP" sz="28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sz="2800" b="1" dirty="0">
                <a:latin typeface="HGP創英ﾌﾟﾚｾﾞﾝｽEB" pitchFamily="18" charset="-128"/>
                <a:ea typeface="HGP創英ﾌﾟﾚｾﾞﾝｽEB" pitchFamily="18" charset="-128"/>
              </a:rPr>
              <a:t>　</a:t>
            </a:r>
            <a:r>
              <a:rPr lang="ja-JP" altLang="ja-JP" sz="2800" b="1" dirty="0">
                <a:latin typeface="HGP創英ﾌﾟﾚｾﾞﾝｽEB" pitchFamily="18" charset="-128"/>
                <a:ea typeface="HGP創英ﾌﾟﾚｾﾞﾝｽEB" pitchFamily="18" charset="-128"/>
              </a:rPr>
              <a:t>祖先</a:t>
            </a:r>
            <a:r>
              <a:rPr lang="ja-JP" altLang="en-US" sz="2800" b="1" dirty="0">
                <a:latin typeface="HGP創英ﾌﾟﾚｾﾞﾝｽEB" pitchFamily="18" charset="-128"/>
                <a:ea typeface="HGP創英ﾌﾟﾚｾﾞﾝｽEB" pitchFamily="18" charset="-128"/>
              </a:rPr>
              <a:t>が価値あるものとして継承してきた</a:t>
            </a:r>
            <a:r>
              <a:rPr lang="ja-JP" altLang="ja-JP" sz="2800" b="1" dirty="0">
                <a:latin typeface="HGP創英ﾌﾟﾚｾﾞﾝｽEB" pitchFamily="18" charset="-128"/>
                <a:ea typeface="HGP創英ﾌﾟﾚｾﾞﾝｽEB" pitchFamily="18" charset="-128"/>
              </a:rPr>
              <a:t>伝統文化慣習を</a:t>
            </a:r>
            <a:r>
              <a:rPr lang="ja-JP" altLang="en-US" sz="2800" b="1" dirty="0">
                <a:latin typeface="HGP創英ﾌﾟﾚｾﾞﾝｽEB" pitchFamily="18" charset="-128"/>
                <a:ea typeface="HGP創英ﾌﾟﾚｾﾞﾝｽEB" pitchFamily="18" charset="-128"/>
              </a:rPr>
              <a:t>受け継ぐ</a:t>
            </a:r>
            <a:r>
              <a:rPr lang="ja-JP" altLang="ja-JP" sz="2800" b="1" dirty="0">
                <a:latin typeface="HGP創英ﾌﾟﾚｾﾞﾝｽEB" pitchFamily="18" charset="-128"/>
                <a:ea typeface="HGP創英ﾌﾟﾚｾﾞﾝｽEB" pitchFamily="18" charset="-128"/>
              </a:rPr>
              <a:t>。</a:t>
            </a:r>
            <a:endParaRPr lang="ja-JP" altLang="ja-JP" sz="28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ja-JP" sz="2800" b="1" dirty="0">
                <a:latin typeface="HGP創英ﾌﾟﾚｾﾞﾝｽEB" pitchFamily="18" charset="-128"/>
                <a:ea typeface="HGP創英ﾌﾟﾚｾﾞﾝｽEB" pitchFamily="18" charset="-128"/>
              </a:rPr>
              <a:t>二　自立自存</a:t>
            </a:r>
            <a:endParaRPr lang="ja-JP" altLang="ja-JP" sz="28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sz="2800" b="1" dirty="0">
                <a:latin typeface="HGP創英ﾌﾟﾚｾﾞﾝｽEB" pitchFamily="18" charset="-128"/>
                <a:ea typeface="HGP創英ﾌﾟﾚｾﾞﾝｽEB" pitchFamily="18" charset="-128"/>
              </a:rPr>
              <a:t>　各団体が志を共有し集団化することで</a:t>
            </a:r>
            <a:r>
              <a:rPr lang="ja-JP" altLang="ja-JP" sz="2800" b="1" dirty="0">
                <a:latin typeface="HGP創英ﾌﾟﾚｾﾞﾝｽEB" pitchFamily="18" charset="-128"/>
                <a:ea typeface="HGP創英ﾌﾟﾚｾﾞﾝｽEB" pitchFamily="18" charset="-128"/>
              </a:rPr>
              <a:t>自立自存</a:t>
            </a:r>
            <a:r>
              <a:rPr lang="ja-JP" altLang="en-US" sz="2800" b="1" dirty="0">
                <a:latin typeface="HGP創英ﾌﾟﾚｾﾞﾝｽEB" pitchFamily="18" charset="-128"/>
                <a:ea typeface="HGP創英ﾌﾟﾚｾﾞﾝｽEB" pitchFamily="18" charset="-128"/>
              </a:rPr>
              <a:t>力を高める</a:t>
            </a:r>
            <a:r>
              <a:rPr lang="ja-JP" altLang="ja-JP" sz="2800" b="1" dirty="0">
                <a:latin typeface="HGP創英ﾌﾟﾚｾﾞﾝｽEB" pitchFamily="18" charset="-128"/>
                <a:ea typeface="HGP創英ﾌﾟﾚｾﾞﾝｽEB" pitchFamily="18" charset="-128"/>
              </a:rPr>
              <a:t>。</a:t>
            </a:r>
            <a:endParaRPr lang="ja-JP" altLang="ja-JP" sz="28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ja-JP" sz="2800" b="1" dirty="0">
                <a:latin typeface="HGP創英ﾌﾟﾚｾﾞﾝｽEB" pitchFamily="18" charset="-128"/>
                <a:ea typeface="HGP創英ﾌﾟﾚｾﾞﾝｽEB" pitchFamily="18" charset="-128"/>
              </a:rPr>
              <a:t>三　共生</a:t>
            </a:r>
            <a:r>
              <a:rPr lang="ja-JP" altLang="en-US" sz="2800" b="1" dirty="0">
                <a:latin typeface="HGP創英ﾌﾟﾚｾﾞﾝｽEB" pitchFamily="18" charset="-128"/>
                <a:ea typeface="HGP創英ﾌﾟﾚｾﾞﾝｽEB" pitchFamily="18" charset="-128"/>
              </a:rPr>
              <a:t>共栄</a:t>
            </a:r>
            <a:endParaRPr lang="ja-JP" altLang="ja-JP" sz="28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sz="2800" b="1" dirty="0">
                <a:latin typeface="HGP創英ﾌﾟﾚｾﾞﾝｽEB" pitchFamily="18" charset="-128"/>
                <a:ea typeface="HGP創英ﾌﾟﾚｾﾞﾝｽEB" pitchFamily="18" charset="-128"/>
              </a:rPr>
              <a:t>　</a:t>
            </a:r>
            <a:r>
              <a:rPr lang="ja-JP" altLang="ja-JP" sz="2800" b="1" dirty="0">
                <a:latin typeface="HGP創英ﾌﾟﾚｾﾞﾝｽEB" pitchFamily="18" charset="-128"/>
                <a:ea typeface="HGP創英ﾌﾟﾚｾﾞﾝｽEB" pitchFamily="18" charset="-128"/>
              </a:rPr>
              <a:t>夫々の団体が</a:t>
            </a:r>
            <a:r>
              <a:rPr lang="ja-JP" altLang="en-US" sz="2800" b="1" dirty="0">
                <a:latin typeface="HGP創英ﾌﾟﾚｾﾞﾝｽEB" pitchFamily="18" charset="-128"/>
                <a:ea typeface="HGP創英ﾌﾟﾚｾﾞﾝｽEB" pitchFamily="18" charset="-128"/>
              </a:rPr>
              <a:t>共働して</a:t>
            </a:r>
            <a:r>
              <a:rPr lang="ja-JP" altLang="ja-JP" sz="2800" b="1" dirty="0">
                <a:latin typeface="HGP創英ﾌﾟﾚｾﾞﾝｽEB" pitchFamily="18" charset="-128"/>
                <a:ea typeface="HGP創英ﾌﾟﾚｾﾞﾝｽEB" pitchFamily="18" charset="-128"/>
              </a:rPr>
              <a:t>集団として</a:t>
            </a:r>
            <a:r>
              <a:rPr lang="ja-JP" altLang="en-US" sz="2800" b="1" dirty="0">
                <a:latin typeface="HGP創英ﾌﾟﾚｾﾞﾝｽEB" pitchFamily="18" charset="-128"/>
                <a:ea typeface="HGP創英ﾌﾟﾚｾﾞﾝｽEB" pitchFamily="18" charset="-128"/>
              </a:rPr>
              <a:t>の共助共栄を図る</a:t>
            </a:r>
            <a:r>
              <a:rPr lang="ja-JP" altLang="ja-JP" sz="2800" b="1" dirty="0">
                <a:latin typeface="HGP創英ﾌﾟﾚｾﾞﾝｽEB" pitchFamily="18" charset="-128"/>
                <a:ea typeface="HGP創英ﾌﾟﾚｾﾞﾝｽEB" pitchFamily="18" charset="-128"/>
              </a:rPr>
              <a:t>。</a:t>
            </a:r>
            <a:endParaRPr lang="ja-JP" altLang="ja-JP" sz="28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endParaRPr kumimoji="1" lang="ja-JP" altLang="en-U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ﾌﾟﾚｾﾞﾝｽEB" pitchFamily="18" charset="-128"/>
                <a:ea typeface="HGP創英ﾌﾟﾚｾﾞﾝｽEB" pitchFamily="18" charset="-128"/>
              </a:rPr>
              <a:t>今年の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ﾌﾟﾚｾﾞﾝｽEB" pitchFamily="18" charset="-128"/>
                <a:ea typeface="HGP創英ﾌﾟﾚｾﾞﾝｽEB" pitchFamily="18" charset="-128"/>
              </a:rPr>
              <a:t>目標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615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b="1" dirty="0">
                <a:latin typeface="HGP創英ﾌﾟﾚｾﾞﾝｽEB" pitchFamily="18" charset="-128"/>
                <a:ea typeface="HGP創英ﾌﾟﾚｾﾞﾝｽEB" pitchFamily="18" charset="-128"/>
              </a:rPr>
              <a:t>〇</a:t>
            </a:r>
            <a:r>
              <a:rPr lang="ja-JP" altLang="ja-JP" b="1" dirty="0">
                <a:latin typeface="HGP創英ﾌﾟﾚｾﾞﾝｽEB" pitchFamily="18" charset="-128"/>
                <a:ea typeface="HGP創英ﾌﾟﾚｾﾞﾝｽEB" pitchFamily="18" charset="-128"/>
              </a:rPr>
              <a:t>　</a:t>
            </a:r>
            <a:r>
              <a:rPr lang="ja-JP" altLang="en-US" b="1" dirty="0">
                <a:latin typeface="HGP創英ﾌﾟﾚｾﾞﾝｽEB" pitchFamily="18" charset="-128"/>
                <a:ea typeface="HGP創英ﾌﾟﾚｾﾞﾝｽEB" pitchFamily="18" charset="-128"/>
              </a:rPr>
              <a:t>各団体の自立自存能力を高める。</a:t>
            </a:r>
            <a:endParaRPr lang="en-US" altLang="ja-JP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b="1" dirty="0">
                <a:latin typeface="HGP創英ﾌﾟﾚｾﾞﾝｽEB" pitchFamily="18" charset="-128"/>
                <a:ea typeface="HGP創英ﾌﾟﾚｾﾞﾝｽEB" pitchFamily="18" charset="-128"/>
              </a:rPr>
              <a:t>〇　各団体が関わり合うことで共助共栄の実を挙げる。</a:t>
            </a:r>
            <a:endParaRPr lang="en-US" altLang="ja-JP" b="1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b="1" dirty="0">
                <a:latin typeface="HGP創英ﾌﾟﾚｾﾞﾝｽEB" pitchFamily="18" charset="-128"/>
                <a:ea typeface="HGP創英ﾌﾟﾚｾﾞﾝｽEB" pitchFamily="18" charset="-128"/>
              </a:rPr>
              <a:t>〇　各団体そのものの社会的存在意義を明確にする。</a:t>
            </a:r>
            <a:endParaRPr lang="en-US" altLang="ja-JP" b="1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endParaRPr lang="en-US" altLang="ja-JP" b="1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b="1" dirty="0">
                <a:latin typeface="HGP創英ﾌﾟﾚｾﾞﾝｽEB" pitchFamily="18" charset="-128"/>
                <a:ea typeface="HGP創英ﾌﾟﾚｾﾞﾝｽEB" pitchFamily="18" charset="-128"/>
              </a:rPr>
              <a:t>自団体（自社）のよりよい環境づくりや成長発展に留まらず</a:t>
            </a:r>
            <a:endParaRPr lang="en-US" altLang="ja-JP" b="1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buNone/>
            </a:pPr>
            <a:r>
              <a:rPr lang="ja-JP" altLang="en-US" b="1" dirty="0">
                <a:latin typeface="HGP創英ﾌﾟﾚｾﾞﾝｽEB" pitchFamily="18" charset="-128"/>
                <a:ea typeface="HGP創英ﾌﾟﾚｾﾞﾝｽEB" pitchFamily="18" charset="-128"/>
              </a:rPr>
              <a:t>「よりよい社会づくり」に貢献できる団体へと成長発展する</a:t>
            </a:r>
            <a:endParaRPr lang="en-US" altLang="ja-JP" b="1" dirty="0"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4552528"/>
            <a:ext cx="8352928" cy="1828800"/>
          </a:xfrm>
        </p:spPr>
        <p:txBody>
          <a:bodyPr>
            <a:normAutofit fontScale="90000"/>
          </a:bodyPr>
          <a:lstStyle/>
          <a:p>
            <a:pPr algn="ctr"/>
            <a:br>
              <a:rPr kumimoji="1"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br>
              <a:rPr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br>
              <a:rPr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br>
              <a:rPr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br>
              <a:rPr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br>
              <a:rPr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r>
              <a:rPr kumimoji="1" lang="ja-JP" altLang="en-US" dirty="0">
                <a:latin typeface="HGP創英ﾌﾟﾚｾﾞﾝｽEB" pitchFamily="18" charset="-128"/>
                <a:ea typeface="HGP創英ﾌﾟﾚｾﾞﾝｽEB" pitchFamily="18" charset="-128"/>
              </a:rPr>
              <a:t>日本自治</a:t>
            </a:r>
            <a:r>
              <a:rPr lang="ja-JP" altLang="en-US" dirty="0">
                <a:latin typeface="HGP創英ﾌﾟﾚｾﾞﾝｽEB" pitchFamily="18" charset="-128"/>
                <a:ea typeface="HGP創英ﾌﾟﾚｾﾞﾝｽEB" pitchFamily="18" charset="-128"/>
              </a:rPr>
              <a:t>集団の</a:t>
            </a:r>
            <a:br>
              <a:rPr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r>
              <a:rPr lang="ja-JP" altLang="en-US" dirty="0">
                <a:latin typeface="HGP創英ﾌﾟﾚｾﾞﾝｽEB" pitchFamily="18" charset="-128"/>
                <a:ea typeface="HGP創英ﾌﾟﾚｾﾞﾝｽEB" pitchFamily="18" charset="-128"/>
              </a:rPr>
              <a:t>令和５年度の活動を</a:t>
            </a:r>
            <a:br>
              <a:rPr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r>
              <a:rPr lang="ja-JP" altLang="en-US" dirty="0">
                <a:latin typeface="HGP創英ﾌﾟﾚｾﾞﾝｽEB" pitchFamily="18" charset="-128"/>
                <a:ea typeface="HGP創英ﾌﾟﾚｾﾞﾝｽEB" pitchFamily="18" charset="-128"/>
              </a:rPr>
              <a:t>振り返って</a:t>
            </a:r>
            <a:br>
              <a:rPr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endParaRPr kumimoji="1" lang="ja-JP" altLang="en-US" dirty="0"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pic>
        <p:nvPicPr>
          <p:cNvPr id="6" name="図 5" descr="集団記章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864096"/>
            <a:ext cx="2276872" cy="227687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pPr algn="ctr"/>
            <a:r>
              <a:rPr kumimoji="1" lang="ja-JP" altLang="en-US" dirty="0"/>
              <a:t>日本自治集団の組織</a:t>
            </a:r>
            <a:r>
              <a:rPr lang="ja-JP" altLang="en-US" dirty="0"/>
              <a:t>（旧）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259632" y="3429000"/>
            <a:ext cx="2232248" cy="360040"/>
          </a:xfrm>
          <a:ln w="1905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ja-JP" altLang="en-US" dirty="0"/>
              <a:t>　</a:t>
            </a:r>
            <a:r>
              <a:rPr lang="ja-JP" altLang="en-US" sz="2000" dirty="0"/>
              <a:t>経済・通貨部会</a:t>
            </a:r>
            <a:r>
              <a:rPr lang="ja-JP" altLang="en-US" dirty="0"/>
              <a:t>　</a:t>
            </a:r>
            <a:r>
              <a:rPr kumimoji="1" lang="ja-JP" altLang="en-US" dirty="0"/>
              <a:t>　　　　　　　　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95936" y="2204864"/>
            <a:ext cx="1512168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代　表</a:t>
            </a:r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380312" y="2276872"/>
            <a:ext cx="1512168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事務局</a:t>
            </a:r>
            <a:endParaRPr lang="en-US" altLang="ja-JP" sz="2000" dirty="0"/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1259632" y="5805264"/>
            <a:ext cx="2232248" cy="36004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>
            <a:normAutofit fontScale="850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広報・情報部会</a:t>
            </a: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　　　　　</a:t>
            </a:r>
          </a:p>
        </p:txBody>
      </p:sp>
      <p:sp>
        <p:nvSpPr>
          <p:cNvPr id="9" name="コンテンツ プレースホルダ 2"/>
          <p:cNvSpPr txBox="1">
            <a:spLocks/>
          </p:cNvSpPr>
          <p:nvPr/>
        </p:nvSpPr>
        <p:spPr>
          <a:xfrm>
            <a:off x="1259632" y="4509120"/>
            <a:ext cx="2232248" cy="36004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>
            <a:normAutofit fontScale="850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農・食・健康部会</a:t>
            </a: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　　</a:t>
            </a:r>
          </a:p>
        </p:txBody>
      </p:sp>
      <p:sp>
        <p:nvSpPr>
          <p:cNvPr id="10" name="コンテンツ プレースホルダ 2"/>
          <p:cNvSpPr txBox="1">
            <a:spLocks/>
          </p:cNvSpPr>
          <p:nvPr/>
        </p:nvSpPr>
        <p:spPr>
          <a:xfrm>
            <a:off x="1259632" y="3861048"/>
            <a:ext cx="2232248" cy="576064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>
            <a:normAutofit fontScale="62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国土・エネルギー</a:t>
            </a:r>
            <a:endParaRPr kumimoji="1" lang="en-US" altLang="ja-JP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建築・物流備蓄部会　　　　　　　</a:t>
            </a:r>
          </a:p>
        </p:txBody>
      </p:sp>
      <p:sp>
        <p:nvSpPr>
          <p:cNvPr id="11" name="コンテンツ プレースホルダ 2"/>
          <p:cNvSpPr txBox="1">
            <a:spLocks/>
          </p:cNvSpPr>
          <p:nvPr/>
        </p:nvSpPr>
        <p:spPr>
          <a:xfrm>
            <a:off x="1259632" y="4941168"/>
            <a:ext cx="2232248" cy="36004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>
            <a:normAutofit fontScale="850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憲法・規範部会</a:t>
            </a: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　　　　</a:t>
            </a:r>
          </a:p>
        </p:txBody>
      </p:sp>
      <p:sp>
        <p:nvSpPr>
          <p:cNvPr id="12" name="コンテンツ プレースホルダ 2"/>
          <p:cNvSpPr txBox="1">
            <a:spLocks/>
          </p:cNvSpPr>
          <p:nvPr/>
        </p:nvSpPr>
        <p:spPr>
          <a:xfrm>
            <a:off x="1259632" y="5373216"/>
            <a:ext cx="2232248" cy="36004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>
            <a:normAutofit fontScale="850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文化・道徳・教育部会</a:t>
            </a: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　　　　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27584" y="2852936"/>
            <a:ext cx="1512168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構想委員会</a:t>
            </a:r>
            <a:endParaRPr kumimoji="1"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52120" y="2852936"/>
            <a:ext cx="1512168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総　会</a:t>
            </a:r>
            <a:endParaRPr kumimoji="1" lang="ja-JP" altLang="en-US" sz="2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08304" y="4509120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652120" y="4509120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23928" y="4509120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308304" y="3933056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52120" y="3933056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923928" y="3933056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cxnSp>
        <p:nvCxnSpPr>
          <p:cNvPr id="23" name="直線コネクタ 22"/>
          <p:cNvCxnSpPr/>
          <p:nvPr/>
        </p:nvCxnSpPr>
        <p:spPr>
          <a:xfrm>
            <a:off x="1043608" y="3284984"/>
            <a:ext cx="0" cy="27363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>
            <a:off x="1043608" y="3573016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1043608" y="4149080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>
            <a:off x="1043608" y="6021288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1043608" y="5589240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1043608" y="5157192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1043608" y="4725144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stCxn id="13" idx="3"/>
            <a:endCxn id="14" idx="1"/>
          </p:cNvCxnSpPr>
          <p:nvPr/>
        </p:nvCxnSpPr>
        <p:spPr>
          <a:xfrm>
            <a:off x="2339752" y="3052991"/>
            <a:ext cx="3312368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4499992" y="3573016"/>
            <a:ext cx="35283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14" idx="2"/>
            <a:endCxn id="20" idx="0"/>
          </p:cNvCxnSpPr>
          <p:nvPr/>
        </p:nvCxnSpPr>
        <p:spPr>
          <a:xfrm>
            <a:off x="6408204" y="3253046"/>
            <a:ext cx="0" cy="6800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4499992" y="3573016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8028384" y="3573016"/>
            <a:ext cx="0" cy="3600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3707904" y="3573016"/>
            <a:ext cx="0" cy="23762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H="1">
            <a:off x="3491880" y="3573016"/>
            <a:ext cx="216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flipH="1">
            <a:off x="3491880" y="5949280"/>
            <a:ext cx="216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flipH="1">
            <a:off x="3491880" y="5517232"/>
            <a:ext cx="216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H="1">
            <a:off x="3491880" y="5085184"/>
            <a:ext cx="216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flipH="1">
            <a:off x="3491880" y="4725144"/>
            <a:ext cx="216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H="1">
            <a:off x="3491880" y="4149080"/>
            <a:ext cx="2160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3707904" y="4149080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3707904" y="4725144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乗算記号 39"/>
          <p:cNvSpPr/>
          <p:nvPr/>
        </p:nvSpPr>
        <p:spPr>
          <a:xfrm>
            <a:off x="251520" y="2780928"/>
            <a:ext cx="2592288" cy="576064"/>
          </a:xfrm>
          <a:prstGeom prst="mathMultiply">
            <a:avLst>
              <a:gd name="adj1" fmla="val 954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乗算記号 50"/>
          <p:cNvSpPr/>
          <p:nvPr/>
        </p:nvSpPr>
        <p:spPr>
          <a:xfrm>
            <a:off x="683568" y="5733256"/>
            <a:ext cx="3600400" cy="504056"/>
          </a:xfrm>
          <a:prstGeom prst="mathMultiply">
            <a:avLst>
              <a:gd name="adj1" fmla="val 954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加算記号 51"/>
          <p:cNvSpPr/>
          <p:nvPr/>
        </p:nvSpPr>
        <p:spPr>
          <a:xfrm>
            <a:off x="1907704" y="3645024"/>
            <a:ext cx="914400" cy="410344"/>
          </a:xfrm>
          <a:prstGeom prst="mathPlus">
            <a:avLst>
              <a:gd name="adj1" fmla="val 121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加算記号 52"/>
          <p:cNvSpPr/>
          <p:nvPr/>
        </p:nvSpPr>
        <p:spPr>
          <a:xfrm>
            <a:off x="1907704" y="5157192"/>
            <a:ext cx="914400" cy="410344"/>
          </a:xfrm>
          <a:prstGeom prst="mathPlus">
            <a:avLst>
              <a:gd name="adj1" fmla="val 1219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屈折矢印 53"/>
          <p:cNvSpPr/>
          <p:nvPr/>
        </p:nvSpPr>
        <p:spPr>
          <a:xfrm>
            <a:off x="3491880" y="5733256"/>
            <a:ext cx="4752528" cy="371480"/>
          </a:xfrm>
          <a:prstGeom prst="bentUpArrow">
            <a:avLst>
              <a:gd name="adj1" fmla="val 17925"/>
              <a:gd name="adj2" fmla="val 2676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308304" y="5301208"/>
            <a:ext cx="1512168" cy="400110"/>
          </a:xfrm>
          <a:prstGeom prst="rect">
            <a:avLst/>
          </a:prstGeom>
          <a:noFill/>
          <a:ln w="762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事務局へ</a:t>
            </a:r>
            <a:endParaRPr lang="en-US" altLang="ja-JP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dirty="0"/>
              <a:t>日本自治集団の組織・</a:t>
            </a:r>
            <a:r>
              <a:rPr lang="ja-JP" altLang="en-US" dirty="0"/>
              <a:t>業務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2151504"/>
            <a:ext cx="8712968" cy="4229824"/>
          </a:xfrm>
        </p:spPr>
        <p:txBody>
          <a:bodyPr>
            <a:normAutofit/>
          </a:bodyPr>
          <a:lstStyle/>
          <a:p>
            <a:r>
              <a:rPr kumimoji="1" lang="ja-JP" altLang="en-US" sz="2000" dirty="0"/>
              <a:t>代　表</a:t>
            </a:r>
            <a:r>
              <a:rPr lang="ja-JP" altLang="en-US" sz="2000" dirty="0"/>
              <a:t>　　　　　　　日本自治集団の指揮・取りまとめ並びに総会の議長</a:t>
            </a:r>
            <a:endParaRPr kumimoji="1" lang="en-US" altLang="ja-JP" sz="2000" dirty="0"/>
          </a:p>
          <a:p>
            <a:r>
              <a:rPr lang="ja-JP" altLang="en-US" sz="2000" dirty="0"/>
              <a:t>各部会委員長　　部会業務の指揮・取りまとめ</a:t>
            </a:r>
            <a:endParaRPr lang="en-US" altLang="ja-JP" sz="2000" dirty="0"/>
          </a:p>
          <a:p>
            <a:pPr>
              <a:buNone/>
            </a:pPr>
            <a:endParaRPr lang="ja-JP" altLang="en-US" sz="2000" dirty="0"/>
          </a:p>
          <a:p>
            <a:r>
              <a:rPr lang="ja-JP" altLang="en-US" sz="2000" dirty="0"/>
              <a:t>総　会　　　　加盟各団体の代表からなる意思決定</a:t>
            </a:r>
            <a:endParaRPr lang="en-US" altLang="ja-JP" sz="2000" dirty="0"/>
          </a:p>
          <a:p>
            <a:r>
              <a:rPr lang="ja-JP" altLang="en-US" sz="2000" dirty="0"/>
              <a:t>部　会　　　　各加盟団体の代表からなる事業の企画・運営</a:t>
            </a:r>
            <a:endParaRPr lang="en-US" altLang="ja-JP" sz="2000" dirty="0"/>
          </a:p>
          <a:p>
            <a:r>
              <a:rPr lang="ja-JP" altLang="en-US" sz="2000" dirty="0"/>
              <a:t>事務局　　 　広報・業務調整・記録・通信連絡及び事務経理</a:t>
            </a:r>
            <a:endParaRPr lang="en-US" altLang="ja-JP" sz="2000" dirty="0"/>
          </a:p>
          <a:p>
            <a:pPr>
              <a:buNone/>
            </a:pPr>
            <a:r>
              <a:rPr lang="ja-JP" altLang="en-US" sz="2000" dirty="0"/>
              <a:t>　　　　　　　　 　　　  </a:t>
            </a:r>
            <a:endParaRPr lang="en-US" altLang="ja-JP" sz="2000" dirty="0"/>
          </a:p>
          <a:p>
            <a:pPr>
              <a:buNone/>
            </a:pPr>
            <a:r>
              <a:rPr lang="en-US" altLang="ja-JP" sz="2000" dirty="0"/>
              <a:t>   </a:t>
            </a:r>
            <a:r>
              <a:rPr kumimoji="1" lang="ja-JP" altLang="en-US" sz="2000" dirty="0"/>
              <a:t>農・住・衣・健康等部会　　　</a:t>
            </a:r>
            <a:r>
              <a:rPr lang="ja-JP" altLang="en-US" sz="2000" dirty="0"/>
              <a:t>衣食住等各団体の自立・自存事業</a:t>
            </a:r>
            <a:r>
              <a:rPr kumimoji="1" lang="ja-JP" altLang="en-US" sz="2000" dirty="0"/>
              <a:t>　　　　　　　　　　</a:t>
            </a:r>
            <a:endParaRPr kumimoji="1" lang="en-US" altLang="ja-JP" sz="2000" dirty="0"/>
          </a:p>
          <a:p>
            <a:pPr>
              <a:buNone/>
            </a:pPr>
            <a:r>
              <a:rPr lang="ja-JP" altLang="en-US" sz="2000" dirty="0"/>
              <a:t>　文化・道徳・教育部会　　　　集団内の価値観の共有や団結の育成・強化事業　　　　　　　　　　</a:t>
            </a:r>
            <a:endParaRPr lang="en-US" altLang="ja-JP" sz="2000" dirty="0"/>
          </a:p>
          <a:p>
            <a:pPr>
              <a:buNone/>
            </a:pPr>
            <a:r>
              <a:rPr kumimoji="1" lang="ja-JP" altLang="en-US" sz="2000" dirty="0"/>
              <a:t>　</a:t>
            </a:r>
            <a:r>
              <a:rPr lang="ja-JP" altLang="en-US" sz="2000" dirty="0"/>
              <a:t>経済・エネルギー等部会　　経済・エネルギー等各団体間の共助・共栄事業</a:t>
            </a:r>
            <a:endParaRPr kumimoji="1" lang="en-US" altLang="ja-JP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線コネクタ 48"/>
          <p:cNvCxnSpPr/>
          <p:nvPr/>
        </p:nvCxnSpPr>
        <p:spPr>
          <a:xfrm>
            <a:off x="4788024" y="2564904"/>
            <a:ext cx="0" cy="12241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/>
              <a:t>日本自治集団の組織（新）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156176" y="3789040"/>
            <a:ext cx="2232248" cy="360040"/>
          </a:xfrm>
          <a:ln w="19050"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ja-JP" altLang="en-US" sz="2000" dirty="0"/>
              <a:t>経済・エネルギー等部会</a:t>
            </a:r>
            <a:r>
              <a:rPr lang="ja-JP" altLang="en-US" dirty="0"/>
              <a:t>　</a:t>
            </a:r>
            <a:r>
              <a:rPr kumimoji="1" lang="ja-JP" altLang="en-US" dirty="0"/>
              <a:t>　　　　　　　　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95936" y="2132856"/>
            <a:ext cx="1512168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代　表</a:t>
            </a:r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03848" y="2708920"/>
            <a:ext cx="1368152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事務局</a:t>
            </a:r>
            <a:endParaRPr lang="en-US" altLang="ja-JP" sz="2000" dirty="0"/>
          </a:p>
        </p:txBody>
      </p:sp>
      <p:sp>
        <p:nvSpPr>
          <p:cNvPr id="9" name="コンテンツ プレースホルダ 2"/>
          <p:cNvSpPr txBox="1">
            <a:spLocks/>
          </p:cNvSpPr>
          <p:nvPr/>
        </p:nvSpPr>
        <p:spPr>
          <a:xfrm>
            <a:off x="3779912" y="3789040"/>
            <a:ext cx="2232248" cy="36004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>
            <a:normAutofit fontScale="77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農・住・衣・健康等部会</a:t>
            </a: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　　</a:t>
            </a:r>
          </a:p>
        </p:txBody>
      </p:sp>
      <p:sp>
        <p:nvSpPr>
          <p:cNvPr id="12" name="コンテンツ プレースホルダ 2"/>
          <p:cNvSpPr txBox="1">
            <a:spLocks/>
          </p:cNvSpPr>
          <p:nvPr/>
        </p:nvSpPr>
        <p:spPr>
          <a:xfrm>
            <a:off x="1403648" y="3789040"/>
            <a:ext cx="2232248" cy="36004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>
            <a:normAutofit fontScale="850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文化・道徳・教育部会</a:t>
            </a: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　　　　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23928" y="4973106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67744" y="4973106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11560" y="4973106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236296" y="4973106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580112" y="4973106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cxnSp>
        <p:nvCxnSpPr>
          <p:cNvPr id="35" name="直線コネクタ 34"/>
          <p:cNvCxnSpPr/>
          <p:nvPr/>
        </p:nvCxnSpPr>
        <p:spPr>
          <a:xfrm flipH="1">
            <a:off x="1259632" y="4797152"/>
            <a:ext cx="67687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1043608" y="5301208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2771800" y="3501008"/>
            <a:ext cx="4320480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7092280" y="4149080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2771800" y="3501008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395536" y="3356992"/>
            <a:ext cx="2160240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/>
              <a:t>【</a:t>
            </a:r>
            <a:r>
              <a:rPr lang="ja-JP" altLang="en-US" sz="2000" dirty="0"/>
              <a:t>企画・運営機能</a:t>
            </a:r>
            <a:r>
              <a:rPr lang="en-US" altLang="ja-JP" sz="2000" dirty="0"/>
              <a:t>】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23528" y="4397042"/>
            <a:ext cx="2448272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/>
              <a:t>【</a:t>
            </a:r>
            <a:r>
              <a:rPr lang="ja-JP" altLang="en-US" sz="2000" dirty="0"/>
              <a:t>各事業実践機能</a:t>
            </a:r>
            <a:r>
              <a:rPr lang="en-US" altLang="ja-JP" sz="2000" dirty="0"/>
              <a:t>】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23528" y="2708920"/>
            <a:ext cx="2880320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latin typeface="+mn-ea"/>
              </a:rPr>
              <a:t>【</a:t>
            </a:r>
            <a:r>
              <a:rPr lang="ja-JP" altLang="en-US" sz="2000" dirty="0">
                <a:latin typeface="+mn-ea"/>
              </a:rPr>
              <a:t>広報・連絡・調整機能</a:t>
            </a:r>
            <a:r>
              <a:rPr lang="en-US" altLang="ja-JP" sz="2000" dirty="0">
                <a:latin typeface="+mn-ea"/>
              </a:rPr>
              <a:t>】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923928" y="5509100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267744" y="5509100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11560" y="5509100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236296" y="5509100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580112" y="5509100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923928" y="6053226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267744" y="6053226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611560" y="6053226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7236296" y="6053226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580112" y="6053226"/>
            <a:ext cx="1512168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各加盟団体</a:t>
            </a:r>
            <a:endParaRPr kumimoji="1" lang="ja-JP" altLang="en-US" sz="2000" dirty="0"/>
          </a:p>
        </p:txBody>
      </p:sp>
      <p:cxnSp>
        <p:nvCxnSpPr>
          <p:cNvPr id="82" name="直線コネクタ 81"/>
          <p:cNvCxnSpPr/>
          <p:nvPr/>
        </p:nvCxnSpPr>
        <p:spPr>
          <a:xfrm>
            <a:off x="8028384" y="479715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1259632" y="4797152"/>
            <a:ext cx="0" cy="1440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>
            <a:off x="2771800" y="4437112"/>
            <a:ext cx="4320480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>
            <a:off x="2771800" y="4149080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7092280" y="3501008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>
            <a:off x="4788024" y="4149080"/>
            <a:ext cx="0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>
            <a:off x="4572000" y="2924944"/>
            <a:ext cx="21602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/>
              <a:t>日本自治集団の</a:t>
            </a:r>
            <a:r>
              <a:rPr lang="ja-JP" altLang="en-US" dirty="0"/>
              <a:t>役職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935480"/>
            <a:ext cx="8424936" cy="4389120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代　　表</a:t>
            </a:r>
            <a:r>
              <a:rPr lang="ja-JP" altLang="en-US" dirty="0"/>
              <a:t>　　</a:t>
            </a:r>
            <a:r>
              <a:rPr kumimoji="1" lang="ja-JP" altLang="en-US" dirty="0"/>
              <a:t>荒谷卓</a:t>
            </a:r>
            <a:endParaRPr lang="en-US" altLang="ja-JP" dirty="0"/>
          </a:p>
          <a:p>
            <a:r>
              <a:rPr lang="ja-JP" altLang="en-US" dirty="0"/>
              <a:t>事務局　　 細川彩（事務、連絡、経理等）</a:t>
            </a:r>
            <a:endParaRPr lang="en-US" altLang="ja-JP" dirty="0"/>
          </a:p>
          <a:p>
            <a:pPr>
              <a:buNone/>
            </a:pPr>
            <a:r>
              <a:rPr lang="ja-JP" altLang="en-US" dirty="0"/>
              <a:t>　　　　　　　　宮平崇（日本自治集団市場の運営）</a:t>
            </a:r>
            <a:endParaRPr lang="en-US" altLang="ja-JP" dirty="0"/>
          </a:p>
          <a:p>
            <a:pPr>
              <a:buNone/>
            </a:pPr>
            <a:r>
              <a:rPr lang="ja-JP" altLang="en-US" dirty="0"/>
              <a:t>　　　　　　　　佐伯寛志（定例会合、業務調整）</a:t>
            </a:r>
            <a:endParaRPr lang="en-US" altLang="ja-JP" dirty="0"/>
          </a:p>
          <a:p>
            <a:pPr>
              <a:buNone/>
            </a:pPr>
            <a:r>
              <a:rPr lang="ja-JP" altLang="en-US" dirty="0"/>
              <a:t>　　　　　　　　大村奈未（</a:t>
            </a:r>
            <a:r>
              <a:rPr lang="en-US" altLang="ja-JP" dirty="0"/>
              <a:t>HP</a:t>
            </a:r>
            <a:r>
              <a:rPr lang="ja-JP" altLang="en-US" dirty="0"/>
              <a:t>運営）</a:t>
            </a:r>
            <a:endParaRPr lang="en-US" altLang="ja-JP" dirty="0"/>
          </a:p>
          <a:p>
            <a:r>
              <a:rPr lang="ja-JP" altLang="en-US" dirty="0"/>
              <a:t>経済・エネルギー等部会　　 委員長　白山徳彦</a:t>
            </a:r>
            <a:endParaRPr lang="en-US" altLang="ja-JP" dirty="0"/>
          </a:p>
          <a:p>
            <a:r>
              <a:rPr lang="ja-JP" altLang="en-US" dirty="0"/>
              <a:t>農・住・衣・健康等部会　　　 委員長　三浦夏南</a:t>
            </a:r>
            <a:endParaRPr lang="en-US" altLang="ja-JP" dirty="0"/>
          </a:p>
          <a:p>
            <a:r>
              <a:rPr lang="ja-JP" altLang="en-US" dirty="0"/>
              <a:t>文化・道徳・教育部会　　　　委員長　大原光秦　　　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　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/>
              <a:t>新しい決まり事（案）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各団体の職能、人間関係等を集団内に普及する。</a:t>
            </a:r>
            <a:endParaRPr lang="en-US" altLang="ja-JP" dirty="0"/>
          </a:p>
          <a:p>
            <a:r>
              <a:rPr lang="ja-JP" altLang="en-US" dirty="0"/>
              <a:t>定例の会合を設ける。</a:t>
            </a:r>
            <a:endParaRPr lang="en-US" altLang="ja-JP" dirty="0"/>
          </a:p>
          <a:p>
            <a:r>
              <a:rPr kumimoji="1" lang="ja-JP" altLang="en-US" dirty="0"/>
              <a:t>会合や集会には必ず参加する（代行可）。</a:t>
            </a:r>
            <a:endParaRPr kumimoji="1" lang="en-US" altLang="ja-JP" dirty="0"/>
          </a:p>
          <a:p>
            <a:r>
              <a:rPr lang="ja-JP" altLang="en-US" dirty="0"/>
              <a:t>計画事業には全団体が役割を決めて参加する。</a:t>
            </a:r>
            <a:endParaRPr lang="en-US" altLang="ja-JP" dirty="0"/>
          </a:p>
          <a:p>
            <a:r>
              <a:rPr lang="ja-JP" altLang="en-US" dirty="0"/>
              <a:t>計画事業に必要な予算を各団体で負担する。</a:t>
            </a:r>
            <a:endParaRPr lang="en-US" altLang="ja-JP" dirty="0"/>
          </a:p>
          <a:p>
            <a:r>
              <a:rPr lang="ja-JP" altLang="en-US" dirty="0"/>
              <a:t>計画事業の進展・成果をホームページで共有する。</a:t>
            </a:r>
            <a:endParaRPr lang="en-US" altLang="ja-JP" dirty="0"/>
          </a:p>
          <a:p>
            <a:r>
              <a:rPr kumimoji="1" lang="ja-JP" altLang="en-US" dirty="0"/>
              <a:t>ホームページ上に市場を開設・運営する。</a:t>
            </a:r>
            <a:endParaRPr kumimoji="1" lang="en-US" altLang="ja-JP" dirty="0"/>
          </a:p>
          <a:p>
            <a:r>
              <a:rPr lang="ja-JP" altLang="en-US" dirty="0"/>
              <a:t>各団体の新たな取り組みはホームページで共有する。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352160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3100" b="1" dirty="0">
                <a:latin typeface="HGP創英角ﾎﾟｯﾌﾟ体" pitchFamily="50" charset="-128"/>
                <a:ea typeface="HGP創英角ﾎﾟｯﾌﾟ体" pitchFamily="50" charset="-128"/>
              </a:rPr>
              <a:t>各団体の職能、人間関係等を集団内に普及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3923928" y="2132856"/>
            <a:ext cx="1224136" cy="105841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2123728" y="3212976"/>
            <a:ext cx="1224136" cy="1058416"/>
          </a:xfrm>
          <a:prstGeom prst="ellipse">
            <a:avLst/>
          </a:prstGeom>
          <a:solidFill>
            <a:srgbClr val="F2C4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131840" y="4797152"/>
            <a:ext cx="1224136" cy="105841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932040" y="4818856"/>
            <a:ext cx="1224136" cy="1058416"/>
          </a:xfrm>
          <a:prstGeom prst="ellipse">
            <a:avLst/>
          </a:prstGeom>
          <a:solidFill>
            <a:srgbClr val="EFF9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5652120" y="3068960"/>
            <a:ext cx="1224136" cy="1058416"/>
          </a:xfrm>
          <a:prstGeom prst="ellipse">
            <a:avLst/>
          </a:prstGeom>
          <a:solidFill>
            <a:srgbClr val="F7E0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39952" y="242088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百　姓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39752" y="357301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縫　製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47864" y="515719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大　工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148064" y="515719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健　康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40152" y="34290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法　務</a:t>
            </a:r>
            <a:endParaRPr kumimoji="1" lang="ja-JP" altLang="en-US" dirty="0"/>
          </a:p>
        </p:txBody>
      </p:sp>
      <p:sp>
        <p:nvSpPr>
          <p:cNvPr id="18" name="左右矢印 17"/>
          <p:cNvSpPr/>
          <p:nvPr/>
        </p:nvSpPr>
        <p:spPr>
          <a:xfrm rot="1829855">
            <a:off x="5004783" y="3036377"/>
            <a:ext cx="781802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左右矢印 19"/>
          <p:cNvSpPr/>
          <p:nvPr/>
        </p:nvSpPr>
        <p:spPr>
          <a:xfrm rot="3173134">
            <a:off x="2918928" y="4417960"/>
            <a:ext cx="781802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左右矢印 20"/>
          <p:cNvSpPr/>
          <p:nvPr/>
        </p:nvSpPr>
        <p:spPr>
          <a:xfrm rot="7266677">
            <a:off x="5555673" y="4359545"/>
            <a:ext cx="781802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左右矢印 21"/>
          <p:cNvSpPr/>
          <p:nvPr/>
        </p:nvSpPr>
        <p:spPr>
          <a:xfrm>
            <a:off x="4361599" y="5251763"/>
            <a:ext cx="570441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3" name="左右矢印 22"/>
          <p:cNvSpPr/>
          <p:nvPr/>
        </p:nvSpPr>
        <p:spPr>
          <a:xfrm rot="8832332">
            <a:off x="3135857" y="3055225"/>
            <a:ext cx="908991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左右矢印 23"/>
          <p:cNvSpPr/>
          <p:nvPr/>
        </p:nvSpPr>
        <p:spPr>
          <a:xfrm rot="4202686">
            <a:off x="4282304" y="3873028"/>
            <a:ext cx="1729261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5" name="左右矢印 24"/>
          <p:cNvSpPr/>
          <p:nvPr/>
        </p:nvSpPr>
        <p:spPr>
          <a:xfrm>
            <a:off x="3419872" y="3717032"/>
            <a:ext cx="2231513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6" name="左右矢印 25"/>
          <p:cNvSpPr/>
          <p:nvPr/>
        </p:nvSpPr>
        <p:spPr>
          <a:xfrm rot="6403424">
            <a:off x="3355610" y="3838182"/>
            <a:ext cx="1616668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352160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3100" b="1" dirty="0">
                <a:latin typeface="HGP創英角ﾎﾟｯﾌﾟ体" pitchFamily="50" charset="-128"/>
                <a:ea typeface="HGP創英角ﾎﾟｯﾌﾟ体" pitchFamily="50" charset="-128"/>
              </a:rPr>
              <a:t>各団体の職能、人間関係等を集団内に普及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3923928" y="2132856"/>
            <a:ext cx="1224136" cy="105841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2123728" y="3212976"/>
            <a:ext cx="1224136" cy="1058416"/>
          </a:xfrm>
          <a:prstGeom prst="ellipse">
            <a:avLst/>
          </a:prstGeom>
          <a:solidFill>
            <a:srgbClr val="F2C4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131840" y="4797152"/>
            <a:ext cx="1224136" cy="105841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932040" y="4818856"/>
            <a:ext cx="1224136" cy="1058416"/>
          </a:xfrm>
          <a:prstGeom prst="ellipse">
            <a:avLst/>
          </a:prstGeom>
          <a:solidFill>
            <a:srgbClr val="EFF9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5652120" y="3068960"/>
            <a:ext cx="1224136" cy="1058416"/>
          </a:xfrm>
          <a:prstGeom prst="ellipse">
            <a:avLst/>
          </a:prstGeom>
          <a:solidFill>
            <a:srgbClr val="F7E0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39952" y="242088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百　姓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39752" y="357301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縫　製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347864" y="515719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大　工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148064" y="515719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健　康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40152" y="34290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法　務</a:t>
            </a:r>
            <a:endParaRPr kumimoji="1" lang="ja-JP" altLang="en-US" dirty="0"/>
          </a:p>
        </p:txBody>
      </p:sp>
      <p:sp>
        <p:nvSpPr>
          <p:cNvPr id="18" name="左右矢印 17"/>
          <p:cNvSpPr/>
          <p:nvPr/>
        </p:nvSpPr>
        <p:spPr>
          <a:xfrm rot="1829855">
            <a:off x="5004783" y="3036377"/>
            <a:ext cx="781802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左右矢印 19"/>
          <p:cNvSpPr/>
          <p:nvPr/>
        </p:nvSpPr>
        <p:spPr>
          <a:xfrm rot="3173134">
            <a:off x="2918928" y="4417960"/>
            <a:ext cx="781802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左右矢印 20"/>
          <p:cNvSpPr/>
          <p:nvPr/>
        </p:nvSpPr>
        <p:spPr>
          <a:xfrm rot="7266677">
            <a:off x="5555673" y="4359545"/>
            <a:ext cx="781802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左右矢印 21"/>
          <p:cNvSpPr/>
          <p:nvPr/>
        </p:nvSpPr>
        <p:spPr>
          <a:xfrm>
            <a:off x="4361599" y="5251763"/>
            <a:ext cx="570441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3" name="左右矢印 22"/>
          <p:cNvSpPr/>
          <p:nvPr/>
        </p:nvSpPr>
        <p:spPr>
          <a:xfrm rot="8832332">
            <a:off x="3135857" y="3055225"/>
            <a:ext cx="908991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左右矢印 23"/>
          <p:cNvSpPr/>
          <p:nvPr/>
        </p:nvSpPr>
        <p:spPr>
          <a:xfrm rot="4202686">
            <a:off x="4282304" y="3873028"/>
            <a:ext cx="1729261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5" name="左右矢印 24"/>
          <p:cNvSpPr/>
          <p:nvPr/>
        </p:nvSpPr>
        <p:spPr>
          <a:xfrm>
            <a:off x="3419872" y="3717032"/>
            <a:ext cx="2231513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6" name="左右矢印 25"/>
          <p:cNvSpPr/>
          <p:nvPr/>
        </p:nvSpPr>
        <p:spPr>
          <a:xfrm rot="6403424">
            <a:off x="3355610" y="3838182"/>
            <a:ext cx="1616668" cy="216024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5940152" y="3140968"/>
            <a:ext cx="288032" cy="2663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5220072" y="4869160"/>
            <a:ext cx="288032" cy="2663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3347864" y="4869160"/>
            <a:ext cx="288032" cy="2663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2339752" y="3284984"/>
            <a:ext cx="288032" cy="266328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6372200" y="3140968"/>
            <a:ext cx="288032" cy="266328"/>
          </a:xfrm>
          <a:prstGeom prst="ellipse">
            <a:avLst/>
          </a:prstGeom>
          <a:solidFill>
            <a:srgbClr val="F2C4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5580112" y="4869160"/>
            <a:ext cx="288032" cy="266328"/>
          </a:xfrm>
          <a:prstGeom prst="ellipse">
            <a:avLst/>
          </a:prstGeom>
          <a:solidFill>
            <a:srgbClr val="F2C4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3851920" y="4869160"/>
            <a:ext cx="288032" cy="266328"/>
          </a:xfrm>
          <a:prstGeom prst="ellipse">
            <a:avLst/>
          </a:prstGeom>
          <a:solidFill>
            <a:srgbClr val="F2C4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4139952" y="2204864"/>
            <a:ext cx="288032" cy="266328"/>
          </a:xfrm>
          <a:prstGeom prst="ellipse">
            <a:avLst/>
          </a:prstGeom>
          <a:solidFill>
            <a:srgbClr val="F2C4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/>
          <p:nvPr/>
        </p:nvSpPr>
        <p:spPr>
          <a:xfrm>
            <a:off x="5868144" y="3789040"/>
            <a:ext cx="288032" cy="26632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5220072" y="5589240"/>
            <a:ext cx="288032" cy="26632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>
          <a:xfrm>
            <a:off x="2843808" y="3284984"/>
            <a:ext cx="288032" cy="26632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/楕円 37"/>
          <p:cNvSpPr/>
          <p:nvPr/>
        </p:nvSpPr>
        <p:spPr>
          <a:xfrm>
            <a:off x="4644008" y="2204864"/>
            <a:ext cx="288032" cy="26632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/楕円 38"/>
          <p:cNvSpPr/>
          <p:nvPr/>
        </p:nvSpPr>
        <p:spPr>
          <a:xfrm>
            <a:off x="6372200" y="3789040"/>
            <a:ext cx="288032" cy="266328"/>
          </a:xfrm>
          <a:prstGeom prst="ellipse">
            <a:avLst/>
          </a:prstGeom>
          <a:solidFill>
            <a:srgbClr val="EFF9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/楕円 39"/>
          <p:cNvSpPr/>
          <p:nvPr/>
        </p:nvSpPr>
        <p:spPr>
          <a:xfrm>
            <a:off x="3347864" y="5517232"/>
            <a:ext cx="288032" cy="266328"/>
          </a:xfrm>
          <a:prstGeom prst="ellipse">
            <a:avLst/>
          </a:prstGeom>
          <a:solidFill>
            <a:srgbClr val="EFF9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/>
          <p:nvPr/>
        </p:nvSpPr>
        <p:spPr>
          <a:xfrm>
            <a:off x="2339752" y="3933056"/>
            <a:ext cx="288032" cy="266328"/>
          </a:xfrm>
          <a:prstGeom prst="ellipse">
            <a:avLst/>
          </a:prstGeom>
          <a:solidFill>
            <a:srgbClr val="EFF9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/>
          <p:nvPr/>
        </p:nvSpPr>
        <p:spPr>
          <a:xfrm>
            <a:off x="4139952" y="2852936"/>
            <a:ext cx="288032" cy="266328"/>
          </a:xfrm>
          <a:prstGeom prst="ellipse">
            <a:avLst/>
          </a:prstGeom>
          <a:solidFill>
            <a:srgbClr val="EFF9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/>
          <p:nvPr/>
        </p:nvSpPr>
        <p:spPr>
          <a:xfrm>
            <a:off x="5580112" y="5589240"/>
            <a:ext cx="288032" cy="266328"/>
          </a:xfrm>
          <a:prstGeom prst="ellipse">
            <a:avLst/>
          </a:prstGeom>
          <a:solidFill>
            <a:srgbClr val="F7E0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円/楕円 43"/>
          <p:cNvSpPr/>
          <p:nvPr/>
        </p:nvSpPr>
        <p:spPr>
          <a:xfrm>
            <a:off x="3851920" y="5517232"/>
            <a:ext cx="288032" cy="266328"/>
          </a:xfrm>
          <a:prstGeom prst="ellipse">
            <a:avLst/>
          </a:prstGeom>
          <a:solidFill>
            <a:srgbClr val="F7E0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2843808" y="3933056"/>
            <a:ext cx="288032" cy="266328"/>
          </a:xfrm>
          <a:prstGeom prst="ellipse">
            <a:avLst/>
          </a:prstGeom>
          <a:solidFill>
            <a:srgbClr val="F7E0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/楕円 45"/>
          <p:cNvSpPr/>
          <p:nvPr/>
        </p:nvSpPr>
        <p:spPr>
          <a:xfrm>
            <a:off x="4644008" y="2852936"/>
            <a:ext cx="288032" cy="266328"/>
          </a:xfrm>
          <a:prstGeom prst="ellipse">
            <a:avLst/>
          </a:prstGeom>
          <a:solidFill>
            <a:srgbClr val="F7E0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/>
              <a:t>補正予算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/>
          <a:lstStyle/>
          <a:p>
            <a:pPr>
              <a:buNone/>
            </a:pPr>
            <a:r>
              <a:rPr kumimoji="1" lang="ja-JP" altLang="en-US"/>
              <a:t>各事業あるいは追加</a:t>
            </a:r>
            <a:r>
              <a:rPr kumimoji="1" lang="ja-JP" altLang="en-US" dirty="0"/>
              <a:t>事業で予算が必要になった場合は</a:t>
            </a:r>
            <a:endParaRPr kumimoji="1" lang="en-US" altLang="ja-JP" dirty="0"/>
          </a:p>
          <a:p>
            <a:pPr>
              <a:buNone/>
            </a:pPr>
            <a:r>
              <a:rPr lang="ja-JP" altLang="en-US" dirty="0"/>
              <a:t>臨時総会を開催して承認の上、年度収入額の範囲内で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予算の追加執行をする。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dirty="0"/>
              <a:t>会員と</a:t>
            </a:r>
            <a:r>
              <a:rPr kumimoji="1" lang="ja-JP" altLang="en-US" dirty="0"/>
              <a:t>年会費について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kumimoji="1" lang="en-US" altLang="ja-JP" dirty="0"/>
          </a:p>
          <a:p>
            <a:pPr algn="ctr">
              <a:buNone/>
            </a:pPr>
            <a:endParaRPr kumimoji="1" lang="en-US" altLang="ja-JP" dirty="0"/>
          </a:p>
          <a:p>
            <a:pPr algn="ctr">
              <a:buNone/>
            </a:pPr>
            <a:r>
              <a:rPr lang="ja-JP" altLang="en-US" dirty="0"/>
              <a:t>正会員（決議権有</a:t>
            </a:r>
            <a:r>
              <a:rPr lang="ja-JP" altLang="en-US"/>
              <a:t>）　年会費１０万円</a:t>
            </a:r>
            <a:endParaRPr lang="en-US" altLang="ja-JP" dirty="0"/>
          </a:p>
          <a:p>
            <a:pPr algn="ctr">
              <a:buNone/>
            </a:pPr>
            <a:r>
              <a:rPr lang="ja-JP" altLang="en-US" dirty="0"/>
              <a:t>準</a:t>
            </a:r>
            <a:r>
              <a:rPr kumimoji="1" lang="ja-JP" altLang="en-US" dirty="0"/>
              <a:t>会員（決議権無</a:t>
            </a:r>
            <a:r>
              <a:rPr kumimoji="1" lang="ja-JP" altLang="en-US"/>
              <a:t>）　年会費１万円</a:t>
            </a:r>
            <a:br>
              <a:rPr kumimoji="1" lang="en-US" altLang="ja-JP" dirty="0"/>
            </a:br>
            <a:r>
              <a:rPr kumimoji="1" lang="ja-JP" altLang="en-US"/>
              <a:t>（上限なし）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dirty="0"/>
              <a:t>入会</a:t>
            </a:r>
            <a:r>
              <a:rPr kumimoji="1" lang="ja-JP" altLang="en-US" dirty="0"/>
              <a:t>について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kumimoji="1" lang="en-US" altLang="ja-JP" dirty="0"/>
          </a:p>
          <a:p>
            <a:pPr algn="ctr">
              <a:buNone/>
            </a:pPr>
            <a:r>
              <a:rPr kumimoji="1" lang="ja-JP" altLang="en-US" dirty="0"/>
              <a:t>入退会</a:t>
            </a:r>
            <a:endParaRPr kumimoji="1" lang="en-US" altLang="ja-JP" dirty="0"/>
          </a:p>
          <a:p>
            <a:pPr algn="ctr">
              <a:buNone/>
            </a:pPr>
            <a:r>
              <a:rPr lang="ja-JP" altLang="en-US" dirty="0"/>
              <a:t>◎正会員の推薦（推薦会員の責任で入退会決定）</a:t>
            </a:r>
            <a:endParaRPr lang="en-US" altLang="ja-JP" dirty="0"/>
          </a:p>
          <a:p>
            <a:pPr algn="ctr">
              <a:buNone/>
            </a:pPr>
            <a:r>
              <a:rPr kumimoji="1" lang="ja-JP" altLang="en-US" dirty="0"/>
              <a:t>◎上記以外の入会希望団体は代表</a:t>
            </a:r>
            <a:r>
              <a:rPr kumimoji="1" lang="en-US" altLang="ja-JP" dirty="0"/>
              <a:t>+</a:t>
            </a:r>
            <a:r>
              <a:rPr kumimoji="1" lang="ja-JP" altLang="en-US" dirty="0"/>
              <a:t>正会員の面接</a:t>
            </a:r>
            <a:endParaRPr kumimoji="1" lang="en-US" altLang="ja-JP" dirty="0"/>
          </a:p>
          <a:p>
            <a:pPr algn="ctr">
              <a:buNone/>
            </a:pPr>
            <a:r>
              <a:rPr lang="ja-JP" altLang="en-US" dirty="0"/>
              <a:t>（代表の責任で入退会決定）</a:t>
            </a:r>
            <a:endParaRPr lang="en-US" altLang="ja-JP" dirty="0"/>
          </a:p>
          <a:p>
            <a:pPr algn="ctr">
              <a:buNone/>
            </a:pPr>
            <a:endParaRPr kumimoji="1" lang="en-US" altLang="ja-JP" dirty="0"/>
          </a:p>
          <a:p>
            <a:pPr algn="ctr">
              <a:buNone/>
            </a:pPr>
            <a:r>
              <a:rPr lang="ja-JP" altLang="en-US" dirty="0"/>
              <a:t>入会団体の条件</a:t>
            </a:r>
            <a:endParaRPr lang="en-US" altLang="ja-JP" dirty="0"/>
          </a:p>
          <a:p>
            <a:pPr algn="ctr">
              <a:buNone/>
            </a:pPr>
            <a:r>
              <a:rPr kumimoji="1" lang="ja-JP" altLang="en-US" dirty="0"/>
              <a:t>◎目的・理念等に賛同</a:t>
            </a:r>
            <a:endParaRPr kumimoji="1" lang="en-US" altLang="ja-JP" dirty="0"/>
          </a:p>
          <a:p>
            <a:pPr algn="ctr">
              <a:buNone/>
            </a:pPr>
            <a:r>
              <a:rPr lang="ja-JP" altLang="en-US" dirty="0"/>
              <a:t>◎会費を納める</a:t>
            </a:r>
            <a:endParaRPr kumimoji="1" lang="en-US" altLang="ja-JP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pPr algn="ctr"/>
            <a:r>
              <a:rPr lang="ja-JP" altLang="en-US" dirty="0"/>
              <a:t>計画</a:t>
            </a:r>
            <a:r>
              <a:rPr kumimoji="1" lang="ja-JP" altLang="en-US" dirty="0"/>
              <a:t>事業項目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935480"/>
            <a:ext cx="8496944" cy="4661872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dirty="0"/>
              <a:t>経済・通貨部会　</a:t>
            </a:r>
            <a:r>
              <a:rPr kumimoji="1" lang="ja-JP" altLang="en-US" b="1" dirty="0">
                <a:solidFill>
                  <a:srgbClr val="0066FF"/>
                </a:solidFill>
              </a:rPr>
              <a:t>  「集団内市場の開設・運営」</a:t>
            </a:r>
            <a:endParaRPr kumimoji="1" lang="en-US" altLang="ja-JP" b="1" dirty="0">
              <a:solidFill>
                <a:srgbClr val="0066FF"/>
              </a:solidFill>
            </a:endParaRPr>
          </a:p>
          <a:p>
            <a:pPr>
              <a:buNone/>
            </a:pPr>
            <a:r>
              <a:rPr lang="ja-JP" altLang="en-US" dirty="0"/>
              <a:t>　　　　　　　　　　　　　「</a:t>
            </a:r>
            <a:r>
              <a:rPr kumimoji="1" lang="ja-JP" altLang="en-US" dirty="0"/>
              <a:t>集団内通貨の発行」</a:t>
            </a:r>
            <a:endParaRPr kumimoji="1" lang="en-US" altLang="ja-JP" dirty="0"/>
          </a:p>
          <a:p>
            <a:r>
              <a:rPr lang="ja-JP" altLang="en-US" dirty="0"/>
              <a:t>農・食・健康部会　</a:t>
            </a:r>
            <a:r>
              <a:rPr lang="ja-JP" altLang="en-US" b="1" dirty="0">
                <a:solidFill>
                  <a:srgbClr val="0066FF"/>
                </a:solidFill>
              </a:rPr>
              <a:t>「農法研究開発」</a:t>
            </a:r>
            <a:endParaRPr lang="en-US" altLang="ja-JP" b="1" dirty="0">
              <a:solidFill>
                <a:srgbClr val="0066FF"/>
              </a:solidFill>
            </a:endParaRPr>
          </a:p>
          <a:p>
            <a:pPr>
              <a:buNone/>
            </a:pPr>
            <a:r>
              <a:rPr lang="ja-JP" altLang="en-US" dirty="0"/>
              <a:t>　　　　　　　　　</a:t>
            </a:r>
            <a:r>
              <a:rPr lang="ja-JP" altLang="en-US" b="1" dirty="0">
                <a:solidFill>
                  <a:srgbClr val="0066FF"/>
                </a:solidFill>
              </a:rPr>
              <a:t>　　　　「農士育成」</a:t>
            </a:r>
            <a:endParaRPr lang="en-US" altLang="ja-JP" b="1" dirty="0">
              <a:solidFill>
                <a:srgbClr val="0066FF"/>
              </a:solidFill>
            </a:endParaRPr>
          </a:p>
          <a:p>
            <a:pPr>
              <a:buNone/>
            </a:pPr>
            <a:r>
              <a:rPr lang="ja-JP" altLang="en-US" dirty="0"/>
              <a:t>　　　　　　　　　　</a:t>
            </a:r>
            <a:r>
              <a:rPr lang="ja-JP" altLang="en-US" b="1" dirty="0">
                <a:solidFill>
                  <a:srgbClr val="0066FF"/>
                </a:solidFill>
              </a:rPr>
              <a:t>　　　「食の学習会開催」</a:t>
            </a:r>
            <a:r>
              <a:rPr kumimoji="1" lang="ja-JP" altLang="en-US" b="1" dirty="0">
                <a:solidFill>
                  <a:srgbClr val="0066FF"/>
                </a:solidFill>
              </a:rPr>
              <a:t>　</a:t>
            </a:r>
            <a:r>
              <a:rPr kumimoji="1" lang="ja-JP" altLang="en-US" dirty="0"/>
              <a:t>　　　　　　　　　　　　</a:t>
            </a:r>
            <a:endParaRPr kumimoji="1" lang="en-US" altLang="ja-JP" dirty="0"/>
          </a:p>
          <a:p>
            <a:r>
              <a:rPr lang="ja-JP" altLang="en-US" dirty="0"/>
              <a:t>国土等部会　　　　</a:t>
            </a:r>
            <a:r>
              <a:rPr lang="ja-JP" altLang="en-US" dirty="0">
                <a:solidFill>
                  <a:srgbClr val="0066FF"/>
                </a:solidFill>
              </a:rPr>
              <a:t>「備蓄倉庫の建設（白山さん会社内事業）」</a:t>
            </a:r>
            <a:endParaRPr lang="en-US" altLang="ja-JP" dirty="0">
              <a:solidFill>
                <a:srgbClr val="0066FF"/>
              </a:solidFill>
            </a:endParaRPr>
          </a:p>
          <a:p>
            <a:pPr>
              <a:buNone/>
            </a:pPr>
            <a:r>
              <a:rPr lang="ja-JP" altLang="en-US" dirty="0"/>
              <a:t>　　　　　　　　　　</a:t>
            </a:r>
            <a:r>
              <a:rPr lang="ja-JP" altLang="en-US" dirty="0">
                <a:solidFill>
                  <a:srgbClr val="FF0000"/>
                </a:solidFill>
              </a:rPr>
              <a:t>        </a:t>
            </a:r>
            <a:r>
              <a:rPr lang="ja-JP" altLang="en-US" strike="dblStrike" dirty="0">
                <a:solidFill>
                  <a:srgbClr val="FF0000"/>
                </a:solidFill>
              </a:rPr>
              <a:t>「エネルギー調査研究」</a:t>
            </a:r>
            <a:endParaRPr lang="en-US" altLang="ja-JP" strike="dblStrike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ja-JP" altLang="en-US" dirty="0"/>
              <a:t>　　　　　　　　　　　</a:t>
            </a:r>
            <a:r>
              <a:rPr lang="ja-JP" altLang="en-US" b="1" dirty="0">
                <a:solidFill>
                  <a:srgbClr val="0066FF"/>
                </a:solidFill>
              </a:rPr>
              <a:t>　　「小水力発電（むすびの里内事業）」　　　</a:t>
            </a:r>
            <a:r>
              <a:rPr lang="ja-JP" altLang="en-US" dirty="0"/>
              <a:t>　　　　　　　　　　</a:t>
            </a:r>
            <a:r>
              <a:rPr kumimoji="1" lang="ja-JP" altLang="en-US" dirty="0"/>
              <a:t>　　　</a:t>
            </a:r>
            <a:endParaRPr kumimoji="1" lang="en-US" altLang="ja-JP" dirty="0"/>
          </a:p>
          <a:p>
            <a:r>
              <a:rPr lang="ja-JP" altLang="en-US" dirty="0"/>
              <a:t>憲法・規範部会　  </a:t>
            </a:r>
            <a:r>
              <a:rPr lang="ja-JP" altLang="en-US" b="1" dirty="0">
                <a:solidFill>
                  <a:srgbClr val="0066FF"/>
                </a:solidFill>
              </a:rPr>
              <a:t>「日本の社会秩序の調査研究」</a:t>
            </a:r>
            <a:endParaRPr lang="en-US" altLang="ja-JP" b="1" dirty="0">
              <a:solidFill>
                <a:srgbClr val="0066FF"/>
              </a:solidFill>
            </a:endParaRPr>
          </a:p>
          <a:p>
            <a:pPr>
              <a:buNone/>
            </a:pPr>
            <a:r>
              <a:rPr lang="ja-JP" altLang="en-US" dirty="0"/>
              <a:t>　　　　　　　　　　　　　</a:t>
            </a:r>
            <a:r>
              <a:rPr lang="ja-JP" altLang="en-US" b="1" dirty="0">
                <a:solidFill>
                  <a:srgbClr val="0066FF"/>
                </a:solidFill>
              </a:rPr>
              <a:t>「集団内秩序の調査」</a:t>
            </a:r>
            <a:endParaRPr lang="en-US" altLang="ja-JP" b="1" dirty="0">
              <a:solidFill>
                <a:srgbClr val="0066FF"/>
              </a:solidFill>
            </a:endParaRPr>
          </a:p>
          <a:p>
            <a:r>
              <a:rPr lang="ja-JP" altLang="en-US" dirty="0"/>
              <a:t>文化・教育等部会 </a:t>
            </a:r>
            <a:r>
              <a:rPr lang="ja-JP" altLang="en-US" b="1" dirty="0">
                <a:solidFill>
                  <a:srgbClr val="0066FF"/>
                </a:solidFill>
              </a:rPr>
              <a:t>「学習会開催」</a:t>
            </a:r>
            <a:r>
              <a:rPr lang="ja-JP" altLang="en-US" dirty="0"/>
              <a:t>　　　　　　　　　　　　</a:t>
            </a:r>
            <a:endParaRPr lang="en-US" altLang="ja-JP" dirty="0"/>
          </a:p>
          <a:p>
            <a:r>
              <a:rPr lang="ja-JP" altLang="en-US" dirty="0"/>
              <a:t>広報・情報部会　　</a:t>
            </a:r>
            <a:r>
              <a:rPr lang="ja-JP" altLang="en-US" strike="dblStrike" dirty="0">
                <a:solidFill>
                  <a:srgbClr val="FF0000"/>
                </a:solidFill>
              </a:rPr>
              <a:t>「集団内外広報」</a:t>
            </a:r>
            <a:endParaRPr lang="en-US" altLang="ja-JP" strike="dblStrike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ja-JP" dirty="0"/>
              <a:t>                                   </a:t>
            </a:r>
            <a:r>
              <a:rPr lang="ja-JP" altLang="en-US" strike="dblStrike" dirty="0">
                <a:solidFill>
                  <a:srgbClr val="FF0000"/>
                </a:solidFill>
              </a:rPr>
              <a:t>「バーチャル集団内市場の開設」</a:t>
            </a:r>
            <a:r>
              <a:rPr lang="ja-JP" altLang="en-US" dirty="0"/>
              <a:t>　　　　　　　　　　　　　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dirty="0"/>
              <a:t>事務諸計費</a:t>
            </a:r>
            <a:r>
              <a:rPr kumimoji="1" lang="ja-JP" altLang="en-US" dirty="0"/>
              <a:t>について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kumimoji="1" lang="en-US" altLang="ja-JP" dirty="0"/>
          </a:p>
          <a:p>
            <a:pPr algn="ctr">
              <a:buNone/>
            </a:pPr>
            <a:endParaRPr kumimoji="1" lang="en-US" altLang="ja-JP" dirty="0"/>
          </a:p>
          <a:p>
            <a:pPr algn="ctr">
              <a:buNone/>
            </a:pPr>
            <a:r>
              <a:rPr lang="ja-JP" altLang="en-US" dirty="0"/>
              <a:t>事務関連の実費</a:t>
            </a:r>
            <a:endParaRPr lang="en-US" altLang="ja-JP" dirty="0"/>
          </a:p>
          <a:p>
            <a:pPr algn="ctr">
              <a:buNone/>
            </a:pPr>
            <a:r>
              <a:rPr lang="ja-JP" altLang="en-US" dirty="0"/>
              <a:t>人件費は時給１０００円とする</a:t>
            </a:r>
            <a:r>
              <a:rPr lang="ja-JP" altLang="en-US"/>
              <a:t>も月額１０万</a:t>
            </a:r>
            <a:r>
              <a:rPr lang="ja-JP" altLang="en-US" dirty="0"/>
              <a:t>を超えない</a:t>
            </a:r>
            <a:endParaRPr lang="en-US" altLang="ja-JP" dirty="0"/>
          </a:p>
          <a:p>
            <a:pPr algn="ctr">
              <a:buNone/>
            </a:pPr>
            <a:endParaRPr kumimoji="1" lang="en-US" altLang="ja-JP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pPr algn="ctr"/>
            <a:r>
              <a:rPr kumimoji="1" lang="ja-JP" altLang="en-US" dirty="0"/>
              <a:t>計画外事業項目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935480"/>
            <a:ext cx="8496944" cy="4661872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　</a:t>
            </a:r>
            <a:r>
              <a:rPr kumimoji="1" lang="ja-JP" altLang="en-US" b="1" dirty="0">
                <a:solidFill>
                  <a:srgbClr val="0066FF"/>
                </a:solidFill>
              </a:rPr>
              <a:t> 「</a:t>
            </a:r>
            <a:r>
              <a:rPr lang="ja-JP" altLang="en-US" b="1" dirty="0">
                <a:solidFill>
                  <a:srgbClr val="0066FF"/>
                </a:solidFill>
              </a:rPr>
              <a:t>ホームページの開設</a:t>
            </a:r>
            <a:r>
              <a:rPr kumimoji="1" lang="ja-JP" altLang="en-US" b="1" dirty="0">
                <a:solidFill>
                  <a:srgbClr val="0066FF"/>
                </a:solidFill>
              </a:rPr>
              <a:t>」</a:t>
            </a:r>
            <a:endParaRPr kumimoji="1" lang="en-US" altLang="ja-JP" b="1" dirty="0">
              <a:solidFill>
                <a:srgbClr val="0066FF"/>
              </a:solidFill>
            </a:endParaRPr>
          </a:p>
          <a:p>
            <a:r>
              <a:rPr lang="ja-JP" altLang="en-US" b="1" dirty="0">
                <a:solidFill>
                  <a:srgbClr val="0066FF"/>
                </a:solidFill>
              </a:rPr>
              <a:t>    「共同開発商品の日本自治集団市場での販売」</a:t>
            </a:r>
            <a:endParaRPr lang="en-US" altLang="ja-JP" b="1" dirty="0">
              <a:solidFill>
                <a:srgbClr val="0066FF"/>
              </a:solidFill>
            </a:endParaRPr>
          </a:p>
          <a:p>
            <a:r>
              <a:rPr kumimoji="1" lang="ja-JP" altLang="en-US" b="1" dirty="0">
                <a:solidFill>
                  <a:srgbClr val="0066FF"/>
                </a:solidFill>
              </a:rPr>
              <a:t>　 「各団体における新たな活動への挑戦」</a:t>
            </a:r>
            <a:endParaRPr kumimoji="1" lang="en-US" altLang="ja-JP" b="1" dirty="0">
              <a:solidFill>
                <a:srgbClr val="0066FF"/>
              </a:solidFill>
            </a:endParaRPr>
          </a:p>
          <a:p>
            <a:pPr>
              <a:buNone/>
            </a:pPr>
            <a:r>
              <a:rPr lang="ja-JP" altLang="en-US" dirty="0"/>
              <a:t>　　</a:t>
            </a:r>
            <a:r>
              <a:rPr lang="ja-JP" altLang="en-US" b="1" dirty="0">
                <a:solidFill>
                  <a:srgbClr val="0066FF"/>
                </a:solidFill>
              </a:rPr>
              <a:t>　株式会社賀正軒　　　　　　　　　　福田泰三</a:t>
            </a:r>
            <a:endParaRPr lang="en-US" altLang="ja-JP" b="1" dirty="0">
              <a:solidFill>
                <a:srgbClr val="0066FF"/>
              </a:solidFill>
            </a:endParaRPr>
          </a:p>
          <a:p>
            <a:pPr>
              <a:buNone/>
            </a:pPr>
            <a:r>
              <a:rPr lang="ja-JP" altLang="en-US" b="1" dirty="0">
                <a:solidFill>
                  <a:srgbClr val="0066FF"/>
                </a:solidFill>
              </a:rPr>
              <a:t>　　　株式会社こころ　　　　　　　　　　　堀口こみ</a:t>
            </a:r>
            <a:r>
              <a:rPr lang="ja-JP" altLang="en-US" b="1" dirty="0" err="1">
                <a:solidFill>
                  <a:srgbClr val="0066FF"/>
                </a:solidFill>
              </a:rPr>
              <a:t>ち</a:t>
            </a:r>
            <a:endParaRPr lang="en-US" altLang="ja-JP" b="1" dirty="0">
              <a:solidFill>
                <a:srgbClr val="0066FF"/>
              </a:solidFill>
            </a:endParaRPr>
          </a:p>
          <a:p>
            <a:pPr>
              <a:buNone/>
            </a:pPr>
            <a:r>
              <a:rPr lang="ja-JP" altLang="en-US" b="1" dirty="0">
                <a:solidFill>
                  <a:srgbClr val="0066FF"/>
                </a:solidFill>
              </a:rPr>
              <a:t>　　　有限会社ａｒｓ　　　　　　　　　　　　 朝見剛彦</a:t>
            </a:r>
            <a:endParaRPr lang="en-US" altLang="ja-JP" b="1" dirty="0">
              <a:solidFill>
                <a:srgbClr val="0066FF"/>
              </a:solidFill>
            </a:endParaRPr>
          </a:p>
          <a:p>
            <a:pPr>
              <a:buNone/>
            </a:pPr>
            <a:r>
              <a:rPr lang="ja-JP" altLang="en-US" b="1" dirty="0">
                <a:solidFill>
                  <a:srgbClr val="0066FF"/>
                </a:solidFill>
              </a:rPr>
              <a:t>　　　株式会社むす</a:t>
            </a:r>
            <a:r>
              <a:rPr lang="ja-JP" altLang="en-US" b="1" dirty="0" err="1">
                <a:solidFill>
                  <a:srgbClr val="0066FF"/>
                </a:solidFill>
              </a:rPr>
              <a:t>ひ</a:t>
            </a:r>
            <a:r>
              <a:rPr lang="ja-JP" altLang="en-US" b="1" dirty="0">
                <a:solidFill>
                  <a:srgbClr val="0066FF"/>
                </a:solidFill>
              </a:rPr>
              <a:t>　　　　　　　 　　　大村奈未</a:t>
            </a:r>
            <a:endParaRPr lang="en-US" altLang="ja-JP" b="1" dirty="0">
              <a:solidFill>
                <a:srgbClr val="0066FF"/>
              </a:solidFill>
            </a:endParaRPr>
          </a:p>
          <a:p>
            <a:pPr>
              <a:buNone/>
            </a:pPr>
            <a:r>
              <a:rPr lang="ja-JP" altLang="en-US" b="1" dirty="0">
                <a:solidFill>
                  <a:srgbClr val="0066FF"/>
                </a:solidFill>
              </a:rPr>
              <a:t>　　　民草の和をつなぐ会大阪　　　　　</a:t>
            </a:r>
            <a:r>
              <a:rPr lang="ja-JP" altLang="en-US" b="1">
                <a:solidFill>
                  <a:srgbClr val="0066FF"/>
                </a:solidFill>
              </a:rPr>
              <a:t>宮平崇</a:t>
            </a:r>
            <a:endParaRPr lang="en-US" altLang="ja-JP" b="1" dirty="0">
              <a:solidFill>
                <a:srgbClr val="0066FF"/>
              </a:solidFill>
            </a:endParaRPr>
          </a:p>
          <a:p>
            <a:pPr>
              <a:buNone/>
            </a:pPr>
            <a:r>
              <a:rPr lang="en-US" altLang="ja-JP" b="1" dirty="0">
                <a:solidFill>
                  <a:srgbClr val="0066FF"/>
                </a:solidFill>
              </a:rPr>
              <a:t>        </a:t>
            </a:r>
            <a:r>
              <a:rPr lang="ja-JP" altLang="en-US" b="1" dirty="0">
                <a:solidFill>
                  <a:srgbClr val="0066FF"/>
                </a:solidFill>
              </a:rPr>
              <a:t>有限会社フロンティアジャパン　　白山徳彦</a:t>
            </a:r>
            <a:r>
              <a:rPr lang="ja-JP" altLang="en-US" dirty="0"/>
              <a:t>　　　　　　　　　　　　　　　　　　　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4552528"/>
            <a:ext cx="8352928" cy="1828800"/>
          </a:xfrm>
        </p:spPr>
        <p:txBody>
          <a:bodyPr>
            <a:normAutofit fontScale="90000"/>
          </a:bodyPr>
          <a:lstStyle/>
          <a:p>
            <a:pPr algn="ctr"/>
            <a:br>
              <a:rPr kumimoji="1"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br>
              <a:rPr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br>
              <a:rPr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br>
              <a:rPr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br>
              <a:rPr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br>
              <a:rPr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r>
              <a:rPr kumimoji="1" lang="ja-JP" altLang="en-US" dirty="0">
                <a:latin typeface="HGP創英ﾌﾟﾚｾﾞﾝｽEB" pitchFamily="18" charset="-128"/>
                <a:ea typeface="HGP創英ﾌﾟﾚｾﾞﾝｽEB" pitchFamily="18" charset="-128"/>
              </a:rPr>
              <a:t>日本自治</a:t>
            </a:r>
            <a:r>
              <a:rPr lang="ja-JP" altLang="en-US" dirty="0">
                <a:latin typeface="HGP創英ﾌﾟﾚｾﾞﾝｽEB" pitchFamily="18" charset="-128"/>
                <a:ea typeface="HGP創英ﾌﾟﾚｾﾞﾝｽEB" pitchFamily="18" charset="-128"/>
              </a:rPr>
              <a:t>集団</a:t>
            </a:r>
            <a:br>
              <a:rPr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r>
              <a:rPr lang="ja-JP" altLang="en-US" dirty="0">
                <a:latin typeface="HGP創英ﾌﾟﾚｾﾞﾝｽEB" pitchFamily="18" charset="-128"/>
                <a:ea typeface="HGP創英ﾌﾟﾚｾﾞﾝｽEB" pitchFamily="18" charset="-128"/>
              </a:rPr>
              <a:t>令和６年度</a:t>
            </a:r>
            <a:br>
              <a:rPr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r>
              <a:rPr lang="ja-JP" altLang="en-US" dirty="0">
                <a:latin typeface="HGP創英ﾌﾟﾚｾﾞﾝｽEB" pitchFamily="18" charset="-128"/>
                <a:ea typeface="HGP創英ﾌﾟﾚｾﾞﾝｽEB" pitchFamily="18" charset="-128"/>
              </a:rPr>
              <a:t>運営方針</a:t>
            </a:r>
            <a:br>
              <a:rPr lang="en-US" altLang="ja-JP" dirty="0">
                <a:latin typeface="HGP創英ﾌﾟﾚｾﾞﾝｽEB" pitchFamily="18" charset="-128"/>
                <a:ea typeface="HGP創英ﾌﾟﾚｾﾞﾝｽEB" pitchFamily="18" charset="-128"/>
              </a:rPr>
            </a:br>
            <a:endParaRPr kumimoji="1" lang="ja-JP" altLang="en-US" dirty="0"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pic>
        <p:nvPicPr>
          <p:cNvPr id="6" name="図 5" descr="集団記章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864096"/>
            <a:ext cx="2276872" cy="227687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1916832"/>
            <a:ext cx="8462744" cy="3384376"/>
          </a:xfrm>
        </p:spPr>
        <p:txBody>
          <a:bodyPr>
            <a:noAutofit/>
          </a:bodyPr>
          <a:lstStyle/>
          <a:p>
            <a:pPr algn="ctr">
              <a:defRPr/>
            </a:pP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5400" dirty="0">
                <a:latin typeface="HGPｺﾞｼｯｸE" pitchFamily="50" charset="-128"/>
                <a:ea typeface="HGPｺﾞｼｯｸE" pitchFamily="50" charset="-128"/>
              </a:rPr>
            </a:br>
            <a:r>
              <a:rPr lang="ja-JP" altLang="en-US" sz="8000" dirty="0">
                <a:latin typeface="HGS創英角ﾎﾟｯﾌﾟ体" pitchFamily="50" charset="-128"/>
                <a:ea typeface="HGS創英角ﾎﾟｯﾌﾟ体" pitchFamily="50" charset="-128"/>
              </a:rPr>
              <a:t>世界情勢</a:t>
            </a:r>
            <a:br>
              <a:rPr lang="en-US" altLang="ja-JP" sz="8000" dirty="0">
                <a:latin typeface="HGS創英角ﾎﾟｯﾌﾟ体" pitchFamily="50" charset="-128"/>
                <a:ea typeface="HGS創英角ﾎﾟｯﾌﾟ体" pitchFamily="50" charset="-128"/>
              </a:rPr>
            </a:br>
            <a:br>
              <a:rPr lang="en-US" altLang="ja-JP" sz="4000" dirty="0">
                <a:latin typeface="HGPｺﾞｼｯｸE" pitchFamily="50" charset="-128"/>
                <a:ea typeface="HGPｺﾞｼｯｸE" pitchFamily="50" charset="-128"/>
              </a:rPr>
            </a:br>
            <a:br>
              <a:rPr lang="en-US" altLang="ja-JP" sz="4000" dirty="0">
                <a:latin typeface="HGPｺﾞｼｯｸE" pitchFamily="50" charset="-128"/>
                <a:ea typeface="HGPｺﾞｼｯｸE" pitchFamily="50" charset="-128"/>
              </a:rPr>
            </a:br>
            <a:endParaRPr lang="ja-JP" altLang="en-US" sz="4000" dirty="0">
              <a:latin typeface="HGPｺﾞｼｯｸE" pitchFamily="50" charset="-128"/>
              <a:ea typeface="HGPｺﾞｼｯｸE" pitchFamily="50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これまでの世界情勢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32792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ja-JP" altLang="en-US" dirty="0"/>
              <a:t>　　　　　　　　</a:t>
            </a:r>
            <a:endParaRPr lang="en-US" altLang="ja-JP" dirty="0"/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FD3543"/>
                </a:solidFill>
                <a:latin typeface="BIZ UDゴシック" pitchFamily="49" charset="-128"/>
                <a:ea typeface="BIZ UDゴシック" pitchFamily="49" charset="-128"/>
              </a:rPr>
              <a:t>　　　　　　　グローバリゼーション　</a:t>
            </a:r>
            <a:r>
              <a:rPr lang="ja-JP" altLang="en-US" b="1" dirty="0">
                <a:solidFill>
                  <a:srgbClr val="FD3543"/>
                </a:solidFill>
                <a:latin typeface="HGP創英角ｺﾞｼｯｸUB" pitchFamily="50" charset="-128"/>
                <a:ea typeface="HGP創英角ｺﾞｼｯｸUB" pitchFamily="50" charset="-128"/>
              </a:rPr>
              <a:t>成功</a:t>
            </a:r>
            <a:endParaRPr lang="en-US" altLang="ja-JP" b="1" dirty="0">
              <a:solidFill>
                <a:srgbClr val="FD3543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FD3543"/>
                </a:solidFill>
              </a:rPr>
              <a:t>　　　　　　　　　</a:t>
            </a:r>
            <a:r>
              <a:rPr lang="ja-JP" altLang="en-US" b="1" dirty="0"/>
              <a:t>　</a:t>
            </a:r>
            <a:r>
              <a:rPr lang="ja-JP" altLang="en-US" b="1" dirty="0">
                <a:solidFill>
                  <a:srgbClr val="FD3543"/>
                </a:solidFill>
              </a:rPr>
              <a:t>　　　　　　</a:t>
            </a:r>
            <a:endParaRPr lang="en-US" altLang="ja-JP" b="1" dirty="0"/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lang="en-US" altLang="ja-JP" b="1" dirty="0">
              <a:solidFill>
                <a:schemeClr val="tx1">
                  <a:lumMod val="65000"/>
                  <a:lumOff val="3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        新世界秩序下の世界</a:t>
            </a:r>
            <a:r>
              <a:rPr lang="ja-JP" altLang="en-US" b="1" dirty="0"/>
              <a:t>　　　　　</a:t>
            </a:r>
            <a:r>
              <a:rPr lang="ja-JP" altLang="en-US" b="1" dirty="0">
                <a:solidFill>
                  <a:srgbClr val="CC33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b="1" dirty="0">
                <a:solidFill>
                  <a:srgbClr val="FD3543"/>
                </a:solidFill>
              </a:rPr>
              <a:t>　　　　　　</a:t>
            </a:r>
            <a:endParaRPr lang="en-US" altLang="ja-JP" b="1" dirty="0">
              <a:solidFill>
                <a:srgbClr val="FD3543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/>
              <a:t>　         　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グレート・リセット（</a:t>
            </a:r>
            <a:r>
              <a:rPr lang="en-US" altLang="ja-JP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2025</a:t>
            </a:r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年達成）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Font typeface="Wingdings" pitchFamily="2" charset="2"/>
              <a:buNone/>
              <a:defRPr/>
            </a:pPr>
            <a:endParaRPr lang="en-US" altLang="ja-JP" dirty="0"/>
          </a:p>
          <a:p>
            <a:pPr>
              <a:buFont typeface="Wingdings" pitchFamily="2" charset="2"/>
              <a:buNone/>
              <a:defRPr/>
            </a:pPr>
            <a:endParaRPr lang="en-US" altLang="ja-JP" dirty="0"/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92D050"/>
                </a:solidFill>
              </a:rPr>
              <a:t>　 　</a:t>
            </a:r>
            <a:endParaRPr lang="en-US" altLang="ja-JP" dirty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  <a:latin typeface="BIZ UDゴシック" pitchFamily="49" charset="-128"/>
                <a:ea typeface="BIZ UDゴシック" pitchFamily="49" charset="-128"/>
              </a:rPr>
              <a:t>　</a:t>
            </a: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 </a:t>
            </a:r>
            <a:r>
              <a:rPr lang="ja-JP" altLang="en-US" b="1" dirty="0">
                <a:solidFill>
                  <a:schemeClr val="accent4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継続</a:t>
            </a: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  <a:latin typeface="BIZ UDゴシック" pitchFamily="49" charset="-128"/>
                <a:ea typeface="BIZ UDゴシック" pitchFamily="49" charset="-128"/>
              </a:rPr>
              <a:t>　　　米国のコミットメント　 　　　</a:t>
            </a:r>
            <a:r>
              <a:rPr lang="ja-JP" altLang="en-US" b="1" dirty="0">
                <a:solidFill>
                  <a:schemeClr val="accent4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減少</a:t>
            </a:r>
            <a:endParaRPr lang="en-US" altLang="ja-JP" b="1" dirty="0">
              <a:solidFill>
                <a:schemeClr val="accent4">
                  <a:lumMod val="7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chemeClr val="accent4">
                    <a:lumMod val="75000"/>
                  </a:schemeClr>
                </a:solidFill>
                <a:latin typeface="BIZ UDゴシック" pitchFamily="49" charset="-128"/>
                <a:ea typeface="BIZ UDゴシック" pitchFamily="49" charset="-128"/>
              </a:rPr>
              <a:t>　</a:t>
            </a:r>
            <a:r>
              <a:rPr lang="ja-JP" altLang="en-US" b="1" dirty="0">
                <a:solidFill>
                  <a:srgbClr val="FD3543"/>
                </a:solidFill>
              </a:rPr>
              <a:t>　　　　</a:t>
            </a:r>
            <a:endParaRPr lang="en-US" altLang="ja-JP" b="1" dirty="0">
              <a:solidFill>
                <a:srgbClr val="FD3543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FD3543"/>
                </a:solidFill>
              </a:rPr>
              <a:t>　　　　　　　　　　　　　　　　　　　　　　　　　　 　</a:t>
            </a:r>
            <a:r>
              <a:rPr lang="ja-JP" altLang="en-US" b="1" dirty="0">
                <a:solidFill>
                  <a:srgbClr val="FD3543"/>
                </a:solidFill>
                <a:latin typeface="HGP創英角ｺﾞｼｯｸUB" pitchFamily="50" charset="-128"/>
                <a:ea typeface="HGP創英角ｺﾞｼｯｸUB" pitchFamily="50" charset="-128"/>
              </a:rPr>
              <a:t>挫折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827088" y="5229225"/>
            <a:ext cx="7848600" cy="0"/>
          </a:xfrm>
          <a:prstGeom prst="straightConnector1">
            <a:avLst/>
          </a:prstGeom>
          <a:ln w="76200">
            <a:solidFill>
              <a:schemeClr val="accent4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H="1">
            <a:off x="6875463" y="2204864"/>
            <a:ext cx="793" cy="3921299"/>
          </a:xfrm>
          <a:prstGeom prst="straightConnector1">
            <a:avLst/>
          </a:prstGeom>
          <a:ln w="762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世界情勢の変化</a:t>
            </a:r>
            <a:r>
              <a:rPr lang="en-US" altLang="ja-JP" dirty="0"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endParaRPr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79538"/>
            <a:ext cx="8229600" cy="528982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ja-JP" altLang="en-US" dirty="0"/>
              <a:t>　　　　　　            </a:t>
            </a:r>
            <a:r>
              <a:rPr lang="ja-JP" altLang="en-US" b="1" dirty="0">
                <a:solidFill>
                  <a:srgbClr val="FD3543"/>
                </a:solidFill>
                <a:latin typeface="BIZ UDゴシック" pitchFamily="49" charset="-128"/>
                <a:ea typeface="BIZ UDゴシック" pitchFamily="49" charset="-128"/>
              </a:rPr>
              <a:t>グローバリゼーション</a:t>
            </a:r>
            <a:endParaRPr lang="en-US" altLang="ja-JP" b="1" dirty="0">
              <a:solidFill>
                <a:srgbClr val="FD3543"/>
              </a:solidFill>
              <a:latin typeface="BIZ UDゴシック" pitchFamily="49" charset="-128"/>
              <a:ea typeface="BIZ UDゴシック" pitchFamily="49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altLang="ja-JP" b="1" dirty="0">
                <a:solidFill>
                  <a:srgbClr val="FD3543"/>
                </a:solidFill>
                <a:latin typeface="BIZ UDゴシック" pitchFamily="49" charset="-128"/>
                <a:ea typeface="BIZ UDゴシック" pitchFamily="49" charset="-128"/>
              </a:rPr>
              <a:t>                      </a:t>
            </a:r>
            <a:r>
              <a:rPr lang="ja-JP" altLang="en-US" b="1" dirty="0">
                <a:solidFill>
                  <a:srgbClr val="FD3543"/>
                </a:solidFill>
                <a:latin typeface="HGP創英角ｺﾞｼｯｸUB" pitchFamily="50" charset="-128"/>
                <a:ea typeface="HGP創英角ｺﾞｼｯｸUB" pitchFamily="50" charset="-128"/>
              </a:rPr>
              <a:t>成功</a:t>
            </a:r>
            <a:endParaRPr lang="en-US" altLang="ja-JP" b="1" dirty="0">
              <a:solidFill>
                <a:srgbClr val="FD3543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FD3543"/>
                </a:solidFill>
              </a:rPr>
              <a:t>　　　　　　　　　</a:t>
            </a:r>
            <a:r>
              <a:rPr lang="ja-JP" altLang="en-US" b="1" dirty="0"/>
              <a:t>　</a:t>
            </a:r>
            <a:r>
              <a:rPr lang="ja-JP" altLang="en-US" b="1" dirty="0">
                <a:solidFill>
                  <a:srgbClr val="FD3543"/>
                </a:solidFill>
              </a:rPr>
              <a:t>　　　　　　</a:t>
            </a:r>
            <a:endParaRPr lang="en-US" altLang="ja-JP" b="1" dirty="0"/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     新世界秩序下の世界</a:t>
            </a:r>
            <a:r>
              <a:rPr lang="ja-JP" altLang="en-US" b="1" dirty="0"/>
              <a:t>　　　　   　</a:t>
            </a:r>
            <a:r>
              <a:rPr lang="ja-JP" altLang="en-US" b="1" dirty="0">
                <a:solidFill>
                  <a:srgbClr val="CC3300"/>
                </a:solidFill>
                <a:latin typeface="HGP創英角ｺﾞｼｯｸUB" pitchFamily="50" charset="-128"/>
                <a:ea typeface="HGP創英角ｺﾞｼｯｸUB" pitchFamily="50" charset="-128"/>
              </a:rPr>
              <a:t>中国の台頭　</a:t>
            </a:r>
            <a:r>
              <a:rPr lang="ja-JP" altLang="en-US" b="1" dirty="0">
                <a:solidFill>
                  <a:srgbClr val="FD3543"/>
                </a:solidFill>
              </a:rPr>
              <a:t>　　　　　　</a:t>
            </a:r>
            <a:endParaRPr lang="en-US" altLang="ja-JP" b="1" dirty="0">
              <a:solidFill>
                <a:srgbClr val="FD3543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altLang="ja-JP" dirty="0"/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92D050"/>
                </a:solidFill>
              </a:rPr>
              <a:t>　   </a:t>
            </a:r>
            <a:endParaRPr lang="en-US" altLang="ja-JP" dirty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  <a:latin typeface="BIZ UDゴシック" pitchFamily="49" charset="-128"/>
                <a:ea typeface="BIZ UDゴシック" pitchFamily="49" charset="-128"/>
              </a:rPr>
              <a:t>    </a:t>
            </a: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継続</a:t>
            </a: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  <a:latin typeface="BIZ UDゴシック" pitchFamily="49" charset="-128"/>
                <a:ea typeface="BIZ UDゴシック" pitchFamily="49" charset="-128"/>
              </a:rPr>
              <a:t>　  　米国のコミットメント　   　</a:t>
            </a: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減少</a:t>
            </a:r>
            <a:endParaRPr lang="en-US" altLang="ja-JP" dirty="0">
              <a:solidFill>
                <a:schemeClr val="accent4">
                  <a:lumMod val="7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92D050"/>
                </a:solidFill>
              </a:rPr>
              <a:t>　</a:t>
            </a:r>
            <a:r>
              <a:rPr lang="ja-JP" altLang="en-US" b="1" dirty="0">
                <a:solidFill>
                  <a:srgbClr val="92D050"/>
                </a:solidFill>
              </a:rPr>
              <a:t> 　　　　　　　　　　　　　　　 　　</a:t>
            </a:r>
            <a:endParaRPr lang="en-US" altLang="ja-JP" b="1" dirty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00B050"/>
                </a:solidFill>
                <a:latin typeface="HGP創英角ｺﾞｼｯｸUB" pitchFamily="50" charset="-128"/>
                <a:ea typeface="HGP創英角ｺﾞｼｯｸUB" pitchFamily="50" charset="-128"/>
              </a:rPr>
              <a:t>      トランプが目指す世界</a:t>
            </a:r>
            <a:r>
              <a:rPr lang="ja-JP" altLang="en-US" b="1" dirty="0"/>
              <a:t>　　　</a:t>
            </a:r>
            <a:endParaRPr lang="en-US" altLang="ja-JP" b="1" dirty="0"/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FD3543"/>
                </a:solidFill>
              </a:rPr>
              <a:t>　　　　　　　　　</a:t>
            </a:r>
            <a:endParaRPr lang="en-US" altLang="ja-JP" b="1" dirty="0">
              <a:solidFill>
                <a:srgbClr val="FD3543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altLang="ja-JP" b="1" dirty="0">
              <a:solidFill>
                <a:srgbClr val="FD3543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FD3543"/>
                </a:solidFill>
                <a:latin typeface="HGP創英角ｺﾞｼｯｸUB" pitchFamily="50" charset="-128"/>
                <a:ea typeface="HGP創英角ｺﾞｼｯｸUB" pitchFamily="50" charset="-128"/>
              </a:rPr>
              <a:t>                                 挫折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684213" y="4437112"/>
            <a:ext cx="7848600" cy="0"/>
          </a:xfrm>
          <a:prstGeom prst="straightConnector1">
            <a:avLst/>
          </a:prstGeom>
          <a:ln w="76200">
            <a:solidFill>
              <a:schemeClr val="accent4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4572000" y="2276872"/>
            <a:ext cx="0" cy="3888432"/>
          </a:xfrm>
          <a:prstGeom prst="straightConnector1">
            <a:avLst/>
          </a:prstGeom>
          <a:ln w="762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世界情勢の変化</a:t>
            </a:r>
            <a:r>
              <a:rPr lang="en-US" altLang="ja-JP" dirty="0"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endParaRPr lang="ja-JP" altLang="en-US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95016"/>
            <a:ext cx="8229600" cy="5262984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ja-JP" altLang="en-US" dirty="0"/>
              <a:t>　　　　　　            </a:t>
            </a:r>
            <a:r>
              <a:rPr lang="ja-JP" altLang="en-US" b="1" dirty="0">
                <a:solidFill>
                  <a:srgbClr val="FD3543"/>
                </a:solidFill>
                <a:latin typeface="BIZ UDゴシック" pitchFamily="49" charset="-128"/>
                <a:ea typeface="BIZ UDゴシック" pitchFamily="49" charset="-128"/>
              </a:rPr>
              <a:t>グローバリゼーション</a:t>
            </a:r>
            <a:endParaRPr lang="en-US" altLang="ja-JP" b="1" dirty="0">
              <a:solidFill>
                <a:srgbClr val="FD3543"/>
              </a:solidFill>
              <a:latin typeface="BIZ UDゴシック" pitchFamily="49" charset="-128"/>
              <a:ea typeface="BIZ UDゴシック" pitchFamily="49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altLang="ja-JP" b="1" dirty="0">
                <a:solidFill>
                  <a:srgbClr val="FD3543"/>
                </a:solidFill>
                <a:latin typeface="BIZ UDゴシック" pitchFamily="49" charset="-128"/>
                <a:ea typeface="BIZ UDゴシック" pitchFamily="49" charset="-128"/>
              </a:rPr>
              <a:t>                      </a:t>
            </a:r>
            <a:r>
              <a:rPr lang="ja-JP" altLang="en-US" b="1" dirty="0">
                <a:solidFill>
                  <a:srgbClr val="FD3543"/>
                </a:solidFill>
                <a:latin typeface="HGP創英角ｺﾞｼｯｸUB" pitchFamily="50" charset="-128"/>
                <a:ea typeface="HGP創英角ｺﾞｼｯｸUB" pitchFamily="50" charset="-128"/>
              </a:rPr>
              <a:t>成功</a:t>
            </a:r>
            <a:endParaRPr lang="en-US" altLang="ja-JP" b="1" dirty="0">
              <a:solidFill>
                <a:srgbClr val="FD3543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FD3543"/>
                </a:solidFill>
              </a:rPr>
              <a:t>　　　　　　　　　</a:t>
            </a:r>
            <a:r>
              <a:rPr lang="ja-JP" altLang="en-US" b="1" dirty="0"/>
              <a:t>　</a:t>
            </a:r>
            <a:r>
              <a:rPr lang="ja-JP" altLang="en-US" b="1" dirty="0">
                <a:solidFill>
                  <a:srgbClr val="FD3543"/>
                </a:solidFill>
              </a:rPr>
              <a:t>　　　　　　</a:t>
            </a:r>
            <a:endParaRPr lang="en-US" altLang="ja-JP" b="1" dirty="0"/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    新世界秩序下の世界</a:t>
            </a:r>
            <a:r>
              <a:rPr lang="ja-JP" altLang="en-US" b="1" dirty="0"/>
              <a:t>　　　　     　</a:t>
            </a:r>
            <a:r>
              <a:rPr lang="ja-JP" altLang="en-US" b="1" dirty="0">
                <a:solidFill>
                  <a:srgbClr val="CC3300"/>
                </a:solidFill>
                <a:latin typeface="HGP創英角ｺﾞｼｯｸUB" pitchFamily="50" charset="-128"/>
                <a:ea typeface="HGP創英角ｺﾞｼｯｸUB" pitchFamily="50" charset="-128"/>
              </a:rPr>
              <a:t>中国の台頭　</a:t>
            </a:r>
            <a:r>
              <a:rPr lang="ja-JP" altLang="en-US" b="1" dirty="0">
                <a:solidFill>
                  <a:srgbClr val="FD3543"/>
                </a:solidFill>
              </a:rPr>
              <a:t>　　　　　　</a:t>
            </a:r>
            <a:endParaRPr lang="en-US" altLang="ja-JP" b="1" dirty="0">
              <a:solidFill>
                <a:srgbClr val="FD3543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altLang="ja-JP" dirty="0"/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92D050"/>
                </a:solidFill>
              </a:rPr>
              <a:t>　     </a:t>
            </a:r>
            <a:r>
              <a:rPr lang="ja-JP" altLang="en-US" b="1" dirty="0">
                <a:solidFill>
                  <a:schemeClr val="accent4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継続</a:t>
            </a: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  <a:latin typeface="BIZ UDゴシック" pitchFamily="49" charset="-128"/>
                <a:ea typeface="BIZ UDゴシック" pitchFamily="49" charset="-128"/>
              </a:rPr>
              <a:t>　　  米国のコミットメント　 　</a:t>
            </a:r>
            <a:r>
              <a:rPr lang="ja-JP" altLang="en-US" b="1" dirty="0">
                <a:solidFill>
                  <a:schemeClr val="accent4">
                    <a:lumMod val="7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  減少</a:t>
            </a:r>
            <a:endParaRPr lang="en-US" altLang="ja-JP" b="1" dirty="0">
              <a:solidFill>
                <a:schemeClr val="accent4">
                  <a:lumMod val="7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dirty="0">
                <a:solidFill>
                  <a:srgbClr val="92D050"/>
                </a:solidFill>
              </a:rPr>
              <a:t>　</a:t>
            </a:r>
            <a:r>
              <a:rPr lang="ja-JP" altLang="en-US" b="1" dirty="0">
                <a:solidFill>
                  <a:srgbClr val="92D050"/>
                </a:solidFill>
              </a:rPr>
              <a:t> 　　　　　　　　　　　　　　　 　　</a:t>
            </a:r>
            <a:endParaRPr lang="en-US" altLang="ja-JP" b="1" dirty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00B050"/>
                </a:solidFill>
                <a:latin typeface="HGP創英角ｺﾞｼｯｸUB" pitchFamily="50" charset="-128"/>
                <a:ea typeface="HGP創英角ｺﾞｼｯｸUB" pitchFamily="50" charset="-128"/>
              </a:rPr>
              <a:t>      トランプが目指す世界</a:t>
            </a:r>
            <a:r>
              <a:rPr lang="ja-JP" altLang="en-US" b="1" dirty="0"/>
              <a:t>　　　</a:t>
            </a:r>
            <a:endParaRPr lang="en-US" altLang="ja-JP" b="1" dirty="0"/>
          </a:p>
          <a:p>
            <a:pPr>
              <a:buFont typeface="Wingdings" pitchFamily="2" charset="2"/>
              <a:buNone/>
              <a:defRPr/>
            </a:pPr>
            <a:endParaRPr lang="en-US" altLang="ja-JP" b="1" dirty="0">
              <a:solidFill>
                <a:srgbClr val="FD3543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ja-JP" altLang="en-US" b="1" dirty="0">
                <a:solidFill>
                  <a:srgbClr val="FD3543"/>
                </a:solidFill>
              </a:rPr>
              <a:t>　　　　　　　　　　　　　</a:t>
            </a:r>
            <a:endParaRPr lang="en-US" altLang="ja-JP" b="1" dirty="0">
              <a:solidFill>
                <a:srgbClr val="FD3543"/>
              </a:solidFill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altLang="ja-JP" b="1" dirty="0">
                <a:solidFill>
                  <a:srgbClr val="FD3543"/>
                </a:solidFill>
                <a:latin typeface="HGP創英角ｺﾞｼｯｸUB" pitchFamily="50" charset="-128"/>
                <a:ea typeface="HGP創英角ｺﾞｼｯｸUB" pitchFamily="50" charset="-128"/>
              </a:rPr>
              <a:t>                                 </a:t>
            </a:r>
            <a:r>
              <a:rPr lang="ja-JP" altLang="en-US" b="1" dirty="0">
                <a:solidFill>
                  <a:srgbClr val="FD3543"/>
                </a:solidFill>
                <a:latin typeface="HGP創英角ｺﾞｼｯｸUB" pitchFamily="50" charset="-128"/>
                <a:ea typeface="HGP創英角ｺﾞｼｯｸUB" pitchFamily="50" charset="-128"/>
              </a:rPr>
              <a:t>挫折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684213" y="4437112"/>
            <a:ext cx="7848600" cy="0"/>
          </a:xfrm>
          <a:prstGeom prst="straightConnector1">
            <a:avLst/>
          </a:prstGeom>
          <a:ln w="76200">
            <a:solidFill>
              <a:schemeClr val="accent4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4572000" y="2492896"/>
            <a:ext cx="0" cy="3816424"/>
          </a:xfrm>
          <a:prstGeom prst="straightConnector1">
            <a:avLst/>
          </a:prstGeom>
          <a:ln w="762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爆発 2 5"/>
          <p:cNvSpPr/>
          <p:nvPr/>
        </p:nvSpPr>
        <p:spPr>
          <a:xfrm>
            <a:off x="5867400" y="2276475"/>
            <a:ext cx="1225550" cy="1152525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爆発 2 7"/>
          <p:cNvSpPr/>
          <p:nvPr/>
        </p:nvSpPr>
        <p:spPr>
          <a:xfrm>
            <a:off x="1763713" y="4652963"/>
            <a:ext cx="1223962" cy="1152525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2098</TotalTime>
  <Words>1390</Words>
  <Application>Microsoft Macintosh PowerPoint</Application>
  <PresentationFormat>画面に合わせる (4:3)</PresentationFormat>
  <Paragraphs>262</Paragraphs>
  <Slides>30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43" baseType="lpstr">
      <vt:lpstr>BIZ UDゴシック</vt:lpstr>
      <vt:lpstr>HGPｺﾞｼｯｸE</vt:lpstr>
      <vt:lpstr>HGP創英ﾌﾟﾚｾﾞﾝｽEB</vt:lpstr>
      <vt:lpstr>HGP創英角ｺﾞｼｯｸUB</vt:lpstr>
      <vt:lpstr>HGP創英角ﾎﾟｯﾌﾟ体</vt:lpstr>
      <vt:lpstr>HGS創英角ｺﾞｼｯｸUB</vt:lpstr>
      <vt:lpstr>HGS創英角ﾎﾟｯﾌﾟ体</vt:lpstr>
      <vt:lpstr>ＭＳ Ｐゴシック</vt:lpstr>
      <vt:lpstr>Calibri</vt:lpstr>
      <vt:lpstr>Constantia</vt:lpstr>
      <vt:lpstr>Wingdings</vt:lpstr>
      <vt:lpstr>Wingdings 2</vt:lpstr>
      <vt:lpstr>リゾート</vt:lpstr>
      <vt:lpstr>日本自治集団 第3回総会 </vt:lpstr>
      <vt:lpstr>      日本自治集団の 令和５年度の活動を 振り返って </vt:lpstr>
      <vt:lpstr>計画事業項目</vt:lpstr>
      <vt:lpstr>計画外事業項目</vt:lpstr>
      <vt:lpstr>      日本自治集団 令和６年度 運営方針 </vt:lpstr>
      <vt:lpstr>           世界情勢   </vt:lpstr>
      <vt:lpstr>これまでの世界情勢</vt:lpstr>
      <vt:lpstr>世界情勢の変化1</vt:lpstr>
      <vt:lpstr>世界情勢の変化1</vt:lpstr>
      <vt:lpstr>世界情勢の変化２</vt:lpstr>
      <vt:lpstr>世界情勢の変化　最終</vt:lpstr>
      <vt:lpstr>PowerPoint プレゼンテーション</vt:lpstr>
      <vt:lpstr>PowerPoint プレゼンテーション</vt:lpstr>
      <vt:lpstr>世界情勢の変化　最終</vt:lpstr>
      <vt:lpstr>PowerPoint プレゼンテーション</vt:lpstr>
      <vt:lpstr>           日本自治集団   </vt:lpstr>
      <vt:lpstr>日本自治集団の創設目的</vt:lpstr>
      <vt:lpstr>日本自治集団の理念</vt:lpstr>
      <vt:lpstr>今年の目標</vt:lpstr>
      <vt:lpstr>日本自治集団の組織（旧）</vt:lpstr>
      <vt:lpstr>日本自治集団の組織・業務</vt:lpstr>
      <vt:lpstr>日本自治集団の組織（新）</vt:lpstr>
      <vt:lpstr>日本自治集団の役職</vt:lpstr>
      <vt:lpstr>新しい決まり事（案）</vt:lpstr>
      <vt:lpstr>各団体の職能、人間関係等を集団内に普及 </vt:lpstr>
      <vt:lpstr>各団体の職能、人間関係等を集団内に普及 </vt:lpstr>
      <vt:lpstr>補正予算</vt:lpstr>
      <vt:lpstr>会員と年会費について</vt:lpstr>
      <vt:lpstr>入会について</vt:lpstr>
      <vt:lpstr>事務諸計費について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日本自治集団の目的等</dc:title>
  <dc:creator>たかし</dc:creator>
  <cp:lastModifiedBy>三箇淳司</cp:lastModifiedBy>
  <cp:revision>22</cp:revision>
  <dcterms:created xsi:type="dcterms:W3CDTF">2022-10-05T08:10:00Z</dcterms:created>
  <dcterms:modified xsi:type="dcterms:W3CDTF">2023-12-19T13:46:23Z</dcterms:modified>
</cp:coreProperties>
</file>