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5" r:id="rId6"/>
    <p:sldId id="266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濃色スタイル 2 - アクセント 5/アクセント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505E3EF-67EA-436B-97B2-0124C06EBD24}" styleName="中間スタイル 4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間スタイル 4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9"/>
  </p:normalViewPr>
  <p:slideViewPr>
    <p:cSldViewPr snapToGrid="0">
      <p:cViewPr varScale="1">
        <p:scale>
          <a:sx n="104" d="100"/>
          <a:sy n="104" d="100"/>
        </p:scale>
        <p:origin x="8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BB723D-B68A-9F48-5FB0-22205B272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7EDAC81-2E03-0252-AD7C-261FC14DF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D7ABFE2-F40D-4798-BF5B-04A92C19E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946A-F4A2-B54A-B6C2-A8FA068C84EA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8C72FD4-B512-8355-C76B-7B27745C5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C9C9542-1193-A643-D892-8F4E006D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7DA6-02CC-394A-B819-3E0D592615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3603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1D7B19-6C9B-A503-603D-DC8EE6BF9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96DA322-6F93-1A75-95B2-D4A846F6E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0D9FC92-E3B7-F279-3B4D-6FFFEC49B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946A-F4A2-B54A-B6C2-A8FA068C84EA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9C78CA4-6CCE-C783-B650-356892EFF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BD94BB-5AFC-0EA1-3999-64035400D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7DA6-02CC-394A-B819-3E0D592615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3641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2170154-2108-4DC4-AF9B-E673807E1B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7FC9009-9159-3BE4-EC6F-38B698825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600804-B560-F8BE-58D5-6CD0175B1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946A-F4A2-B54A-B6C2-A8FA068C84EA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ADDD7E6-613B-940C-DB78-8EAFFFF48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A705E87-3363-4DD9-E65E-03F1E53DF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7DA6-02CC-394A-B819-3E0D592615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257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81BC42-3545-2CE6-F1C0-9E9A23166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6969C1-28D9-BEEA-5150-F295E66D6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2FC086B-8725-E119-6B42-52D530872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946A-F4A2-B54A-B6C2-A8FA068C84EA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6D0E5A0-E22B-BA55-899D-E40EC59F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6A83309-23D7-D448-82B5-9E9671B14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7DA6-02CC-394A-B819-3E0D592615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5657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A1E91C-C748-A2F6-D8D5-0328D3E8F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63138B4-15A6-565F-E7E8-D848DDCBA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0F8C4A-8E98-5C67-F732-F3B0B1120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946A-F4A2-B54A-B6C2-A8FA068C84EA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F12D787-21FB-B8AF-AE4F-80C23812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D6F24F-00C8-B5F0-CA7A-C33EC71EA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7DA6-02CC-394A-B819-3E0D592615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5615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BA4B3E-9A78-DEA2-6C1C-30DD0E63F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09FC89-7CB4-9302-4C8F-26B32BF1E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CD95FB4-A8B9-DF76-C192-99344EA45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E215D62-9D7B-E804-1C18-49FCA8D0F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946A-F4A2-B54A-B6C2-A8FA068C84EA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A15C578-5E71-083C-78C8-DE824CD9F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B2BA2AA-89BB-9952-EE9D-5C2B2E9FA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7DA6-02CC-394A-B819-3E0D592615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5091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DCE2B8-3758-8848-D0FB-7884A6506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8195571-29F7-363E-46F7-604CE5947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506700D-4A79-0C21-D3FE-65C9E6C2C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CF018B0-87E6-91C7-D591-434EC0542F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CB5D0A2-479E-5958-D78D-7BEEA67591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61E98CC-4BD8-4976-73DE-D72D61AE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946A-F4A2-B54A-B6C2-A8FA068C84EA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3E195F6-2885-1AE4-BC87-C24498F4F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3FD5FB7-A9BE-954C-2E1C-E3A9D05E9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7DA6-02CC-394A-B819-3E0D592615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3885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56952B-5641-B352-2F2F-CB38C58F4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0A01D7B-938C-A15F-A809-8B5F1EAD1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946A-F4A2-B54A-B6C2-A8FA068C84EA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D79D616-55FF-647F-BD07-353597AA6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78AD880-B225-9897-5F16-DDB9044C2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7DA6-02CC-394A-B819-3E0D592615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635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25B1754-65A4-569E-76C1-832E789F9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946A-F4A2-B54A-B6C2-A8FA068C84EA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D740389-3EAA-D7D7-C872-07CA7EC3E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8FDE340-9AD3-0C75-A40A-5E43E40DA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7DA6-02CC-394A-B819-3E0D592615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1832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68102A-4295-884E-0DDA-1FA145252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821A59E-84C5-F656-47E2-878CA57F3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FEC1328-BEBA-35CA-3DDA-9FADFD413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9D8A05A-448E-1869-2F9D-41B607EB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946A-F4A2-B54A-B6C2-A8FA068C84EA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647ABD9-41E4-0870-820A-64799A36D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5FCD273-2C05-FB04-23D2-95D0DB62B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7DA6-02CC-394A-B819-3E0D592615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905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AEEB17-0E23-1975-8110-C0219D0FD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D3471D6-E096-5655-B64B-B38B7069B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7CBBCB3-5F32-2DC7-ACCC-8DCCE87D6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BCB5445-2BC4-8BAC-8430-61312D496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946A-F4A2-B54A-B6C2-A8FA068C84EA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F17433B-4423-FF7F-D830-1DC9774AB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56E36C3-6EE4-0B1C-E092-BFECB9CC1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7DA6-02CC-394A-B819-3E0D592615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8321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8E7A8B2-B22C-693F-8EB9-8D8173FE3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957E829-8064-AD18-0680-A5194429E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6D288D3-B741-DCC0-3FA9-F566E9010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5946A-F4A2-B54A-B6C2-A8FA068C84EA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DFD315-64D9-A85D-8D29-566071B55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C86326-61E1-6699-277D-A55FC95E4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87DA6-02CC-394A-B819-3E0D592615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932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F7565267-6F57-7971-4177-4C0A42FBFA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1" y="2462928"/>
            <a:ext cx="3855720" cy="29903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kumimoji="1" lang="ja-JP" altLang="en-US" sz="36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令和５年度　</a:t>
            </a:r>
            <a:br>
              <a:rPr kumimoji="1" lang="en-US" altLang="ja-JP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kumimoji="1" lang="ja-JP" altLang="en-US" sz="36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農士候補生</a:t>
            </a:r>
            <a:br>
              <a:rPr kumimoji="1" lang="en-US" altLang="ja-JP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kumimoji="1" lang="ja-JP" altLang="en-US" sz="36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研修経過報告</a:t>
            </a:r>
            <a:br>
              <a:rPr kumimoji="1" lang="en-US" altLang="ja-JP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kumimoji="1" lang="en-US" altLang="ja-JP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kumimoji="1" lang="ja-JP" altLang="en-US" sz="36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　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62286C3-8AB8-12DB-ECB5-700DF251F2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3405" y="813816"/>
            <a:ext cx="6388443" cy="52303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kumimoji="1" lang="ja-JP" altLang="en-US" sz="2000">
                <a:solidFill>
                  <a:schemeClr val="tx2"/>
                </a:solidFill>
              </a:rPr>
              <a:t>報告者：上田　与嗣</a:t>
            </a:r>
            <a:endParaRPr kumimoji="1" lang="en-US" altLang="ja-JP" sz="2000" dirty="0">
              <a:solidFill>
                <a:schemeClr val="tx2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kumimoji="1" lang="en-US" altLang="ja-JP" sz="2000" dirty="0">
              <a:solidFill>
                <a:schemeClr val="tx2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kumimoji="1" lang="ja-JP" altLang="en-US" sz="2000">
                <a:solidFill>
                  <a:schemeClr val="tx2"/>
                </a:solidFill>
              </a:rPr>
              <a:t>研修場所：国際共生創成協会　熊野飛鳥むすびの里</a:t>
            </a:r>
            <a:endParaRPr kumimoji="1" lang="en-US" altLang="ja-JP" sz="2000" dirty="0">
              <a:solidFill>
                <a:schemeClr val="tx2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altLang="ja-JP" sz="2000" dirty="0">
              <a:solidFill>
                <a:schemeClr val="tx2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kumimoji="1" lang="ja-JP" altLang="en-US" sz="2000">
                <a:solidFill>
                  <a:schemeClr val="tx2"/>
                </a:solidFill>
              </a:rPr>
              <a:t>研修予定期間：２年間</a:t>
            </a:r>
            <a:endParaRPr kumimoji="1" lang="en-US" altLang="ja-JP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43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FBBFFF5-1872-3719-5163-07D439D9F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571500"/>
            <a:ext cx="9833548" cy="1687124"/>
          </a:xfrm>
        </p:spPr>
        <p:txBody>
          <a:bodyPr anchor="b">
            <a:normAutofit/>
          </a:bodyPr>
          <a:lstStyle/>
          <a:p>
            <a:pPr algn="ctr"/>
            <a:r>
              <a:rPr kumimoji="1" lang="ja-JP" altLang="en-US" sz="3600">
                <a:solidFill>
                  <a:schemeClr val="tx2"/>
                </a:solidFill>
              </a:rPr>
              <a:t>１　農士育成事業について</a:t>
            </a:r>
            <a:br>
              <a:rPr kumimoji="1" lang="en-US" altLang="ja-JP" sz="3600" dirty="0">
                <a:solidFill>
                  <a:schemeClr val="tx2"/>
                </a:solidFill>
              </a:rPr>
            </a:br>
            <a:r>
              <a:rPr kumimoji="1" lang="ja-JP" altLang="en-US" sz="3600">
                <a:solidFill>
                  <a:schemeClr val="tx2"/>
                </a:solidFill>
              </a:rPr>
              <a:t>　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6F179A-8D71-CCB2-4BAE-6383EDA32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55" y="2438252"/>
            <a:ext cx="8788557" cy="3186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1800">
                <a:solidFill>
                  <a:schemeClr val="tx2"/>
                </a:solidFill>
              </a:rPr>
              <a:t>・農法研究開発事業及び日常の農作業において培った技術を、集団内農（各団体）</a:t>
            </a: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altLang="ja-JP" sz="1800" dirty="0">
                <a:solidFill>
                  <a:schemeClr val="tx2"/>
                </a:solidFill>
              </a:rPr>
              <a:t>    </a:t>
            </a:r>
            <a:r>
              <a:rPr lang="ja-JP" altLang="en-US" sz="1800">
                <a:solidFill>
                  <a:schemeClr val="tx2"/>
                </a:solidFill>
              </a:rPr>
              <a:t>の現場で活かす自立した農、志のある農に携わる人材となる「農士」の育成を</a:t>
            </a: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altLang="ja-JP" sz="1800" dirty="0">
                <a:solidFill>
                  <a:schemeClr val="tx2"/>
                </a:solidFill>
              </a:rPr>
              <a:t>    </a:t>
            </a:r>
            <a:r>
              <a:rPr lang="ja-JP" altLang="en-US" sz="1800">
                <a:solidFill>
                  <a:schemeClr val="tx2"/>
                </a:solidFill>
              </a:rPr>
              <a:t>行う</a:t>
            </a:r>
            <a:br>
              <a:rPr lang="en-US" altLang="ja-JP" sz="1800" dirty="0">
                <a:solidFill>
                  <a:schemeClr val="tx2"/>
                </a:solidFill>
              </a:rPr>
            </a:br>
            <a:br>
              <a:rPr lang="en-US" altLang="ja-JP" sz="1800" dirty="0">
                <a:solidFill>
                  <a:schemeClr val="tx2"/>
                </a:solidFill>
              </a:rPr>
            </a:br>
            <a:r>
              <a:rPr lang="ja-JP" altLang="en-US" sz="1800">
                <a:solidFill>
                  <a:schemeClr val="tx2"/>
                </a:solidFill>
              </a:rPr>
              <a:t>・農士候補生は「農」「武」「学」を修める</a:t>
            </a:r>
            <a:br>
              <a:rPr lang="en-US" altLang="ja-JP" sz="1800" dirty="0">
                <a:solidFill>
                  <a:schemeClr val="tx2"/>
                </a:solidFill>
              </a:rPr>
            </a:br>
            <a:br>
              <a:rPr lang="en-US" altLang="ja-JP" sz="1800" dirty="0">
                <a:solidFill>
                  <a:schemeClr val="tx2"/>
                </a:solidFill>
              </a:rPr>
            </a:br>
            <a:r>
              <a:rPr lang="ja-JP" altLang="en-US" sz="1800">
                <a:solidFill>
                  <a:schemeClr val="tx2"/>
                </a:solidFill>
              </a:rPr>
              <a:t>・農士候補生の研修期間は２年間とし、研修場所は日本自治集団内農業団体地域</a:t>
            </a: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altLang="ja-JP" sz="1800" dirty="0">
                <a:solidFill>
                  <a:schemeClr val="tx2"/>
                </a:solidFill>
              </a:rPr>
              <a:t>   </a:t>
            </a:r>
            <a:r>
              <a:rPr lang="ja-JP" altLang="en-US" sz="1800">
                <a:solidFill>
                  <a:schemeClr val="tx2"/>
                </a:solidFill>
              </a:rPr>
              <a:t>に住まい、地域住民と一体となり行うものとする</a:t>
            </a:r>
            <a:br>
              <a:rPr lang="en-US" altLang="ja-JP" sz="1300" dirty="0">
                <a:solidFill>
                  <a:schemeClr val="tx2"/>
                </a:solidFill>
              </a:rPr>
            </a:br>
            <a:endParaRPr kumimoji="1" lang="ja-JP" altLang="en-US" sz="1300">
              <a:solidFill>
                <a:schemeClr val="tx2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226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1630DF9-EE6B-2CE5-F95E-532BE53FC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669571"/>
            <a:ext cx="9833548" cy="948364"/>
          </a:xfrm>
        </p:spPr>
        <p:txBody>
          <a:bodyPr anchor="b">
            <a:normAutofit/>
          </a:bodyPr>
          <a:lstStyle/>
          <a:p>
            <a:r>
              <a:rPr kumimoji="1" lang="ja-JP" altLang="en-US" sz="2400">
                <a:solidFill>
                  <a:schemeClr val="tx2"/>
                </a:solidFill>
              </a:rPr>
              <a:t>２　研修場所：国際共生創成協会　熊野飛鳥むすびの里における研修</a:t>
            </a:r>
            <a:br>
              <a:rPr kumimoji="1" lang="en-US" altLang="ja-JP" sz="2400" dirty="0">
                <a:solidFill>
                  <a:schemeClr val="tx2"/>
                </a:solidFill>
              </a:rPr>
            </a:br>
            <a:r>
              <a:rPr kumimoji="1" lang="ja-JP" altLang="en-US" sz="2400">
                <a:solidFill>
                  <a:schemeClr val="tx2"/>
                </a:solidFill>
              </a:rPr>
              <a:t>　　経過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CF1C6C-1303-3757-2FF3-B8238F5B7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378" y="1902941"/>
            <a:ext cx="9267568" cy="4285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ja-JP" altLang="en-US" sz="1800">
                <a:solidFill>
                  <a:schemeClr val="tx2"/>
                </a:solidFill>
              </a:rPr>
              <a:t>（１）「農」　</a:t>
            </a:r>
            <a:endParaRPr kumimoji="1"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kumimoji="1"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ja-JP" altLang="en-US" sz="1800">
                <a:solidFill>
                  <a:schemeClr val="tx2"/>
                </a:solidFill>
              </a:rPr>
              <a:t>　　① </a:t>
            </a:r>
            <a:r>
              <a:rPr kumimoji="1" lang="ja-JP" altLang="en-US" sz="1800">
                <a:solidFill>
                  <a:schemeClr val="tx2"/>
                </a:solidFill>
              </a:rPr>
              <a:t>研修開始時期：令和５年３月１日</a:t>
            </a:r>
            <a:endParaRPr kumimoji="1"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kumimoji="1" lang="ja-JP" altLang="en-US" sz="1800">
                <a:solidFill>
                  <a:schemeClr val="tx2"/>
                </a:solidFill>
              </a:rPr>
              <a:t>　　②</a:t>
            </a:r>
            <a:r>
              <a:rPr kumimoji="1" lang="en-US" altLang="ja-JP" sz="1800" dirty="0">
                <a:solidFill>
                  <a:schemeClr val="tx2"/>
                </a:solidFill>
              </a:rPr>
              <a:t> </a:t>
            </a:r>
            <a:r>
              <a:rPr kumimoji="1" lang="ja-JP" altLang="en-US" sz="1800">
                <a:solidFill>
                  <a:schemeClr val="tx2"/>
                </a:solidFill>
              </a:rPr>
              <a:t>指導員：荒谷　卓</a:t>
            </a:r>
            <a:endParaRPr kumimoji="1"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kumimoji="1" lang="ja-JP" altLang="en-US" sz="1800">
                <a:solidFill>
                  <a:schemeClr val="tx2"/>
                </a:solidFill>
              </a:rPr>
              <a:t>　　</a:t>
            </a:r>
            <a:r>
              <a:rPr kumimoji="1" lang="en-US" altLang="ja-JP" sz="1800" dirty="0">
                <a:solidFill>
                  <a:schemeClr val="tx2"/>
                </a:solidFill>
              </a:rPr>
              <a:t>③ </a:t>
            </a:r>
            <a:r>
              <a:rPr lang="ja-JP" altLang="en-US" sz="1800">
                <a:solidFill>
                  <a:schemeClr val="tx2"/>
                </a:solidFill>
              </a:rPr>
              <a:t>農経験：なし</a:t>
            </a: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kumimoji="1"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kumimoji="1" lang="ja-JP" altLang="en-US" sz="1800">
                <a:solidFill>
                  <a:schemeClr val="tx2"/>
                </a:solidFill>
              </a:rPr>
              <a:t>　　</a:t>
            </a:r>
            <a:r>
              <a:rPr kumimoji="1" lang="en-US" altLang="ja-JP" sz="1800" dirty="0">
                <a:solidFill>
                  <a:schemeClr val="tx2"/>
                </a:solidFill>
              </a:rPr>
              <a:t>④ </a:t>
            </a:r>
            <a:r>
              <a:rPr kumimoji="1" lang="ja-JP" altLang="en-US" sz="1800">
                <a:solidFill>
                  <a:schemeClr val="tx2"/>
                </a:solidFill>
              </a:rPr>
              <a:t>農への志</a:t>
            </a:r>
            <a:r>
              <a:rPr lang="ja-JP" altLang="en-US" sz="1800">
                <a:solidFill>
                  <a:schemeClr val="tx2"/>
                </a:solidFill>
              </a:rPr>
              <a:t>：昔の日本人の生活に立ち返り、自立農（米や必要な野菜を収穫出来る</a:t>
            </a: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ja-JP" altLang="en-US" sz="1800">
                <a:solidFill>
                  <a:schemeClr val="tx2"/>
                </a:solidFill>
              </a:rPr>
              <a:t>　　　　　　　　ようになり食料の依存体制からの脱却）を目指す。そして地域共同体</a:t>
            </a: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ja-JP" altLang="en-US" sz="1800">
                <a:solidFill>
                  <a:schemeClr val="tx2"/>
                </a:solidFill>
              </a:rPr>
              <a:t>　　　　　　　　に関わる。</a:t>
            </a:r>
            <a:endParaRPr kumimoji="1" lang="en-US" altLang="ja-JP" sz="180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3366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B2EEF8-B90F-C8FA-89A8-DB6168DA3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563"/>
            <a:ext cx="10515600" cy="1062680"/>
          </a:xfrm>
        </p:spPr>
        <p:txBody>
          <a:bodyPr>
            <a:noAutofit/>
          </a:bodyPr>
          <a:lstStyle/>
          <a:p>
            <a:r>
              <a:rPr lang="ja-JP" altLang="en-US" sz="2400"/>
              <a:t>⑤</a:t>
            </a:r>
            <a:r>
              <a:rPr lang="en-US" altLang="ja-JP" sz="2400" dirty="0"/>
              <a:t> </a:t>
            </a:r>
            <a:r>
              <a:rPr lang="ja-JP" altLang="en-US" sz="2400"/>
              <a:t>実施研修内容</a:t>
            </a:r>
            <a:br>
              <a:rPr lang="en-US" altLang="ja-JP" sz="2000" dirty="0"/>
            </a:br>
            <a:endParaRPr kumimoji="1" lang="ja-JP" altLang="en-US" sz="20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3B1E9FA-288F-0630-B6C9-F7512A249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6507"/>
            <a:ext cx="10515600" cy="4150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000"/>
              <a:t>　</a:t>
            </a:r>
            <a:endParaRPr kumimoji="1" lang="en-US" altLang="ja-JP" sz="2000" dirty="0"/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7C6E9E34-6574-526E-DBBC-D257214629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181229"/>
              </p:ext>
            </p:extLst>
          </p:nvPr>
        </p:nvGraphicFramePr>
        <p:xfrm>
          <a:off x="1019682" y="871563"/>
          <a:ext cx="9724764" cy="487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31191">
                  <a:extLst>
                    <a:ext uri="{9D8B030D-6E8A-4147-A177-3AD203B41FA5}">
                      <a16:colId xmlns:a16="http://schemas.microsoft.com/office/drawing/2014/main" val="1620457408"/>
                    </a:ext>
                  </a:extLst>
                </a:gridCol>
                <a:gridCol w="3121377">
                  <a:extLst>
                    <a:ext uri="{9D8B030D-6E8A-4147-A177-3AD203B41FA5}">
                      <a16:colId xmlns:a16="http://schemas.microsoft.com/office/drawing/2014/main" val="134866789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4085261866"/>
                    </a:ext>
                  </a:extLst>
                </a:gridCol>
                <a:gridCol w="1657596">
                  <a:extLst>
                    <a:ext uri="{9D8B030D-6E8A-4147-A177-3AD203B41FA5}">
                      <a16:colId xmlns:a16="http://schemas.microsoft.com/office/drawing/2014/main" val="3964478005"/>
                    </a:ext>
                  </a:extLst>
                </a:gridCol>
              </a:tblGrid>
              <a:tr h="633222">
                <a:tc>
                  <a:txBody>
                    <a:bodyPr/>
                    <a:lstStyle/>
                    <a:p>
                      <a:pPr algn="ctr"/>
                      <a:endParaRPr kumimoji="1" lang="en-US" altLang="ja-JP" dirty="0"/>
                    </a:p>
                    <a:p>
                      <a:pPr algn="ctr"/>
                      <a:r>
                        <a:rPr kumimoji="1" lang="ja-JP" altLang="en-US"/>
                        <a:t>時期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dirty="0"/>
                    </a:p>
                    <a:p>
                      <a:pPr algn="ctr"/>
                      <a:r>
                        <a:rPr kumimoji="1" lang="ja-JP" altLang="en-US"/>
                        <a:t>田んぼ</a:t>
                      </a:r>
                    </a:p>
                  </a:txBody>
                  <a:tcPr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dirty="0"/>
                    </a:p>
                    <a:p>
                      <a:pPr algn="ctr"/>
                      <a:r>
                        <a:rPr kumimoji="1" lang="ja-JP" altLang="en-US"/>
                        <a:t>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dirty="0"/>
                    </a:p>
                    <a:p>
                      <a:pPr algn="ctr"/>
                      <a:r>
                        <a:rPr kumimoji="1" lang="ja-JP" altLang="en-US"/>
                        <a:t>その他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26147"/>
                  </a:ext>
                </a:extLst>
              </a:tr>
              <a:tr h="30147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8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/>
                        <a:t>春</a:t>
                      </a:r>
                      <a:endParaRPr kumimoji="1" lang="en-US" altLang="ja-JP" sz="18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/>
                        <a:t>（３月</a:t>
                      </a:r>
                      <a:r>
                        <a:rPr kumimoji="1" lang="en-US" altLang="ja-JP" sz="1800" dirty="0"/>
                        <a:t>〜</a:t>
                      </a:r>
                      <a:r>
                        <a:rPr kumimoji="1" lang="ja-JP" altLang="en-US" sz="1800"/>
                        <a:t>５月）</a:t>
                      </a:r>
                      <a:endParaRPr kumimoji="1" lang="en-US" altLang="ja-JP" sz="1800" dirty="0"/>
                    </a:p>
                    <a:p>
                      <a:endParaRPr kumimoji="1" lang="ja-JP" altLang="en-US"/>
                    </a:p>
                  </a:txBody>
                  <a:tcPr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/>
                        <a:t>獣対策：田の杭打ち、鉄線張り、綱張り</a:t>
                      </a:r>
                      <a:endParaRPr kumimoji="1" lang="en-US" altLang="ja-JP" sz="1600" dirty="0"/>
                    </a:p>
                    <a:p>
                      <a:endParaRPr kumimoji="1" lang="en-US" altLang="ja-JP" sz="1600" dirty="0"/>
                    </a:p>
                    <a:p>
                      <a:r>
                        <a:rPr kumimoji="1" lang="ja-JP" altLang="en-US" sz="1600"/>
                        <a:t>堆肥（牛糞、鶏糞）撒き</a:t>
                      </a:r>
                      <a:endParaRPr kumimoji="1" lang="en-US" altLang="ja-JP" sz="1600" dirty="0"/>
                    </a:p>
                    <a:p>
                      <a:endParaRPr kumimoji="1" lang="en-US" altLang="ja-JP" sz="1600" dirty="0"/>
                    </a:p>
                    <a:p>
                      <a:endParaRPr kumimoji="1" lang="en-US" altLang="ja-JP" sz="1600" dirty="0"/>
                    </a:p>
                    <a:p>
                      <a:endParaRPr kumimoji="1" lang="en-US" altLang="ja-JP" sz="1600" dirty="0"/>
                    </a:p>
                    <a:p>
                      <a:endParaRPr kumimoji="1" lang="en-US" altLang="ja-JP" sz="1600" dirty="0"/>
                    </a:p>
                    <a:p>
                      <a:endParaRPr kumimoji="1" lang="en-US" altLang="ja-JP" sz="1600" dirty="0"/>
                    </a:p>
                    <a:p>
                      <a:endParaRPr kumimoji="1" lang="en-US" altLang="ja-JP" sz="1600" dirty="0"/>
                    </a:p>
                    <a:p>
                      <a:endParaRPr kumimoji="1" lang="en-US" altLang="ja-JP" sz="1600" dirty="0"/>
                    </a:p>
                    <a:p>
                      <a:endParaRPr kumimoji="1" lang="en-US" altLang="ja-JP" sz="1600" dirty="0"/>
                    </a:p>
                    <a:p>
                      <a:r>
                        <a:rPr kumimoji="1" lang="ja-JP" altLang="en-US" sz="1600"/>
                        <a:t>水入、耕運、毎日の朝夕見回り</a:t>
                      </a:r>
                      <a:endParaRPr kumimoji="1" lang="en-US" altLang="ja-JP" sz="1600" dirty="0"/>
                    </a:p>
                    <a:p>
                      <a:endParaRPr kumimoji="1" lang="en-US" altLang="ja-JP" sz="1600" dirty="0"/>
                    </a:p>
                    <a:p>
                      <a:r>
                        <a:rPr kumimoji="1" lang="ja-JP" altLang="en-US" sz="1600"/>
                        <a:t>田植え</a:t>
                      </a:r>
                      <a:endParaRPr kumimoji="1" lang="en-US" altLang="ja-JP" sz="1600" dirty="0"/>
                    </a:p>
                    <a:p>
                      <a:endParaRPr kumimoji="1" lang="en-US" altLang="ja-JP" sz="1600" dirty="0"/>
                    </a:p>
                    <a:p>
                      <a:r>
                        <a:rPr kumimoji="1" lang="ja-JP" altLang="en-US" sz="1600"/>
                        <a:t>稗引き</a:t>
                      </a:r>
                      <a:endParaRPr kumimoji="1" lang="en-US" altLang="ja-JP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/>
                        <a:t>畝作り（石灰撒き、牛糞撒き、耕運）</a:t>
                      </a:r>
                      <a:endParaRPr kumimoji="1" lang="en-US" altLang="ja-JP" sz="1600" dirty="0"/>
                    </a:p>
                    <a:p>
                      <a:endParaRPr kumimoji="1" lang="en-US" altLang="ja-JP" sz="1600" dirty="0"/>
                    </a:p>
                    <a:p>
                      <a:r>
                        <a:rPr kumimoji="1" lang="ja-JP" altLang="en-US" sz="1600"/>
                        <a:t>草引き</a:t>
                      </a:r>
                      <a:endParaRPr kumimoji="1" lang="en-US" altLang="ja-JP" sz="1600" dirty="0"/>
                    </a:p>
                    <a:p>
                      <a:endParaRPr kumimoji="1" lang="en-US" altLang="ja-JP" sz="1600" dirty="0"/>
                    </a:p>
                    <a:p>
                      <a:r>
                        <a:rPr kumimoji="1" lang="ja-JP" altLang="en-US" sz="1600"/>
                        <a:t>４</a:t>
                      </a:r>
                      <a:r>
                        <a:rPr kumimoji="1" lang="en-US" altLang="ja-JP" sz="1600" dirty="0"/>
                        <a:t>〜</a:t>
                      </a:r>
                      <a:r>
                        <a:rPr kumimoji="1" lang="ja-JP" altLang="en-US" sz="1600"/>
                        <a:t>５月：夏野菜植え付け</a:t>
                      </a:r>
                      <a:endParaRPr kumimoji="1" lang="en-US" altLang="ja-JP" sz="1600" dirty="0"/>
                    </a:p>
                    <a:p>
                      <a:endParaRPr kumimoji="1" lang="en-US" altLang="ja-JP" sz="1600" dirty="0"/>
                    </a:p>
                    <a:p>
                      <a:endParaRPr kumimoji="1" lang="en-US" altLang="ja-JP" sz="1600" dirty="0"/>
                    </a:p>
                    <a:p>
                      <a:endParaRPr kumimoji="1" lang="ja-JP" altLang="en-US" sz="1600"/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/>
                        <a:t>草刈り</a:t>
                      </a:r>
                      <a:endParaRPr kumimoji="1" lang="en-US" altLang="ja-JP" sz="1600" dirty="0"/>
                    </a:p>
                    <a:p>
                      <a:endParaRPr kumimoji="1" lang="en-US" altLang="ja-JP" sz="1600" dirty="0"/>
                    </a:p>
                    <a:p>
                      <a:r>
                        <a:rPr kumimoji="1" lang="ja-JP" altLang="en-US" sz="1600"/>
                        <a:t>飛鳥集落用水路土砂整備</a:t>
                      </a:r>
                      <a:endParaRPr kumimoji="1" lang="en-US" altLang="ja-JP" sz="1600" dirty="0"/>
                    </a:p>
                    <a:p>
                      <a:endParaRPr kumimoji="1" lang="en-US" altLang="ja-JP" sz="1600" dirty="0"/>
                    </a:p>
                    <a:p>
                      <a:endParaRPr kumimoji="1" lang="ja-JP" alt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683645"/>
                  </a:ext>
                </a:extLst>
              </a:tr>
            </a:tbl>
          </a:graphicData>
        </a:graphic>
      </p:graphicFrame>
      <p:pic>
        <p:nvPicPr>
          <p:cNvPr id="6" name="図 5" descr="石の塀の上に座っている男性&#10;&#10;低い精度で自動的に生成された説明">
            <a:extLst>
              <a:ext uri="{FF2B5EF4-FFF2-40B4-BE49-F238E27FC236}">
                <a16:creationId xmlns:a16="http://schemas.microsoft.com/office/drawing/2014/main" id="{46293E81-890D-CF13-F087-A5D8BF59A8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728" b="3064"/>
          <a:stretch/>
        </p:blipFill>
        <p:spPr>
          <a:xfrm rot="5400000">
            <a:off x="4061720" y="2707889"/>
            <a:ext cx="1731260" cy="144222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40B8323-5B20-8E7E-556A-91ACBB990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27" b="17811"/>
          <a:stretch/>
        </p:blipFill>
        <p:spPr>
          <a:xfrm rot="5400000">
            <a:off x="6255735" y="3617119"/>
            <a:ext cx="2128837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27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927CB9-4075-B4A6-A560-067214843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0C3456FD-82B1-D96C-C364-7C542AB151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047379"/>
              </p:ext>
            </p:extLst>
          </p:nvPr>
        </p:nvGraphicFramePr>
        <p:xfrm>
          <a:off x="937264" y="612074"/>
          <a:ext cx="10317472" cy="588080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79368">
                  <a:extLst>
                    <a:ext uri="{9D8B030D-6E8A-4147-A177-3AD203B41FA5}">
                      <a16:colId xmlns:a16="http://schemas.microsoft.com/office/drawing/2014/main" val="201767811"/>
                    </a:ext>
                  </a:extLst>
                </a:gridCol>
                <a:gridCol w="2579368">
                  <a:extLst>
                    <a:ext uri="{9D8B030D-6E8A-4147-A177-3AD203B41FA5}">
                      <a16:colId xmlns:a16="http://schemas.microsoft.com/office/drawing/2014/main" val="1347502880"/>
                    </a:ext>
                  </a:extLst>
                </a:gridCol>
                <a:gridCol w="2819976">
                  <a:extLst>
                    <a:ext uri="{9D8B030D-6E8A-4147-A177-3AD203B41FA5}">
                      <a16:colId xmlns:a16="http://schemas.microsoft.com/office/drawing/2014/main" val="40538285"/>
                    </a:ext>
                  </a:extLst>
                </a:gridCol>
                <a:gridCol w="2338760">
                  <a:extLst>
                    <a:ext uri="{9D8B030D-6E8A-4147-A177-3AD203B41FA5}">
                      <a16:colId xmlns:a16="http://schemas.microsoft.com/office/drawing/2014/main" val="3724522252"/>
                    </a:ext>
                  </a:extLst>
                </a:gridCol>
              </a:tblGrid>
              <a:tr h="808963">
                <a:tc>
                  <a:txBody>
                    <a:bodyPr/>
                    <a:lstStyle/>
                    <a:p>
                      <a:pPr algn="ctr"/>
                      <a:endParaRPr kumimoji="1" lang="en-US" altLang="ja-JP" dirty="0"/>
                    </a:p>
                    <a:p>
                      <a:pPr algn="ctr"/>
                      <a:r>
                        <a:rPr kumimoji="1" lang="ja-JP" altLang="en-US"/>
                        <a:t>時期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dirty="0"/>
                    </a:p>
                    <a:p>
                      <a:pPr algn="ctr"/>
                      <a:r>
                        <a:rPr kumimoji="1" lang="ja-JP" altLang="en-US"/>
                        <a:t>田んぼ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dirty="0"/>
                    </a:p>
                    <a:p>
                      <a:pPr algn="ctr"/>
                      <a:r>
                        <a:rPr kumimoji="1" lang="ja-JP" altLang="en-US"/>
                        <a:t>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dirty="0"/>
                    </a:p>
                    <a:p>
                      <a:pPr algn="ctr"/>
                      <a:r>
                        <a:rPr kumimoji="1" lang="ja-JP" altLang="en-US"/>
                        <a:t>その他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377179"/>
                  </a:ext>
                </a:extLst>
              </a:tr>
              <a:tr h="50718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/>
                        <a:t>夏</a:t>
                      </a:r>
                      <a:endParaRPr kumimoji="1" lang="en-US" altLang="ja-JP" sz="18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/>
                        <a:t>（６月</a:t>
                      </a:r>
                      <a:r>
                        <a:rPr kumimoji="1" lang="en-US" altLang="ja-JP" sz="1800" dirty="0"/>
                        <a:t>〜</a:t>
                      </a:r>
                      <a:r>
                        <a:rPr kumimoji="1" lang="ja-JP" altLang="en-US" sz="1800"/>
                        <a:t>９月）</a:t>
                      </a:r>
                      <a:endParaRPr kumimoji="1" lang="en-US" altLang="ja-JP" sz="1800" dirty="0"/>
                    </a:p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/>
                        <a:t>中干し</a:t>
                      </a:r>
                      <a:endParaRPr kumimoji="1" lang="en-US" altLang="ja-JP" dirty="0"/>
                    </a:p>
                    <a:p>
                      <a:endParaRPr kumimoji="1" lang="en-US" altLang="ja-JP" dirty="0"/>
                    </a:p>
                    <a:p>
                      <a:r>
                        <a:rPr kumimoji="1" lang="ja-JP" altLang="en-US"/>
                        <a:t>水入れ</a:t>
                      </a:r>
                      <a:endParaRPr kumimoji="1" lang="en-US" altLang="ja-JP" dirty="0"/>
                    </a:p>
                    <a:p>
                      <a:endParaRPr kumimoji="1" lang="en-US" altLang="ja-JP" dirty="0"/>
                    </a:p>
                    <a:p>
                      <a:r>
                        <a:rPr kumimoji="1" lang="ja-JP" altLang="en-US"/>
                        <a:t>朝夕田んぼ見回り</a:t>
                      </a:r>
                      <a:endParaRPr kumimoji="1" lang="en-US" altLang="ja-JP" dirty="0"/>
                    </a:p>
                    <a:p>
                      <a:endParaRPr kumimoji="1" lang="en-US" altLang="ja-JP" dirty="0"/>
                    </a:p>
                    <a:p>
                      <a:r>
                        <a:rPr kumimoji="1" lang="ja-JP" altLang="en-US"/>
                        <a:t>稗引き</a:t>
                      </a:r>
                      <a:endParaRPr kumimoji="1" lang="en-US" altLang="ja-JP" dirty="0"/>
                    </a:p>
                    <a:p>
                      <a:endParaRPr kumimoji="1" lang="en-US" altLang="ja-JP" dirty="0"/>
                    </a:p>
                    <a:p>
                      <a:r>
                        <a:rPr kumimoji="1" lang="ja-JP" altLang="en-US"/>
                        <a:t>畔の草刈り</a:t>
                      </a:r>
                      <a:endParaRPr kumimoji="1" lang="en-US" altLang="ja-JP" dirty="0"/>
                    </a:p>
                    <a:p>
                      <a:endParaRPr kumimoji="1" lang="en-US" altLang="ja-JP" dirty="0"/>
                    </a:p>
                    <a:p>
                      <a:r>
                        <a:rPr kumimoji="1" lang="ja-JP" altLang="en-US"/>
                        <a:t>稲刈り</a:t>
                      </a:r>
                      <a:endParaRPr kumimoji="1" lang="en-US" altLang="ja-JP" dirty="0"/>
                    </a:p>
                    <a:p>
                      <a:endParaRPr kumimoji="1" lang="en-US" altLang="ja-JP" dirty="0"/>
                    </a:p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/>
                        <a:t>夏野菜（じゃがいも、オクラ、茄子、ピーマン、ししとう、その他）収穫</a:t>
                      </a:r>
                      <a:endParaRPr kumimoji="1" lang="en-US" altLang="ja-JP" dirty="0"/>
                    </a:p>
                    <a:p>
                      <a:endParaRPr kumimoji="1" lang="en-US" altLang="ja-JP" dirty="0"/>
                    </a:p>
                    <a:p>
                      <a:r>
                        <a:rPr kumimoji="1" lang="ja-JP" altLang="en-US"/>
                        <a:t>草引き</a:t>
                      </a:r>
                      <a:endParaRPr kumimoji="1" lang="en-US" altLang="ja-JP" dirty="0"/>
                    </a:p>
                    <a:p>
                      <a:endParaRPr kumimoji="1" lang="en-US" altLang="ja-JP" dirty="0"/>
                    </a:p>
                    <a:p>
                      <a:r>
                        <a:rPr kumimoji="1" lang="ja-JP" altLang="en-US"/>
                        <a:t>台風被害補修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/>
                        <a:t>むすびの里敷地内草刈り</a:t>
                      </a:r>
                      <a:endParaRPr kumimoji="1" lang="en-US" altLang="ja-JP" dirty="0"/>
                    </a:p>
                    <a:p>
                      <a:endParaRPr kumimoji="1" lang="en-US" altLang="ja-JP" dirty="0"/>
                    </a:p>
                    <a:p>
                      <a:r>
                        <a:rPr kumimoji="1" lang="ja-JP" altLang="en-US"/>
                        <a:t>愛媛とよくも農園研修</a:t>
                      </a:r>
                      <a:endParaRPr kumimoji="1" lang="en-US" altLang="ja-JP" dirty="0"/>
                    </a:p>
                    <a:p>
                      <a:endParaRPr kumimoji="1" lang="en-US" altLang="ja-JP" dirty="0"/>
                    </a:p>
                    <a:p>
                      <a:r>
                        <a:rPr kumimoji="1" lang="ja-JP" altLang="en-US"/>
                        <a:t>飛鳥集落農業保全会草刈り</a:t>
                      </a:r>
                      <a:endParaRPr kumimoji="1" lang="en-US" altLang="ja-JP" dirty="0"/>
                    </a:p>
                    <a:p>
                      <a:endParaRPr kumimoji="1" lang="en-US" altLang="ja-JP" dirty="0"/>
                    </a:p>
                    <a:p>
                      <a:r>
                        <a:rPr kumimoji="1" lang="ja-JP" altLang="en-US"/>
                        <a:t>大工仕事雑用</a:t>
                      </a:r>
                      <a:endParaRPr kumimoji="1" lang="en-US" altLang="ja-JP" dirty="0"/>
                    </a:p>
                    <a:p>
                      <a:endParaRPr kumimoji="1" lang="en-US" altLang="ja-JP" dirty="0"/>
                    </a:p>
                    <a:p>
                      <a:r>
                        <a:rPr kumimoji="1" lang="ja-JP" altLang="en-US"/>
                        <a:t>山水点検作業</a:t>
                      </a:r>
                      <a:endParaRPr kumimoji="1" lang="en-US" altLang="ja-JP" dirty="0"/>
                    </a:p>
                    <a:p>
                      <a:endParaRPr kumimoji="1" lang="en-US" altLang="ja-JP" dirty="0"/>
                    </a:p>
                    <a:p>
                      <a:r>
                        <a:rPr kumimoji="1" lang="ja-JP" altLang="en-US"/>
                        <a:t>飛鳥神社清掃奉仕</a:t>
                      </a:r>
                      <a:endParaRPr kumimoji="1" lang="en-US" altLang="ja-JP" dirty="0"/>
                    </a:p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751910"/>
                  </a:ext>
                </a:extLst>
              </a:tr>
            </a:tbl>
          </a:graphicData>
        </a:graphic>
      </p:graphicFrame>
      <p:pic>
        <p:nvPicPr>
          <p:cNvPr id="10" name="図 9">
            <a:extLst>
              <a:ext uri="{FF2B5EF4-FFF2-40B4-BE49-F238E27FC236}">
                <a16:creationId xmlns:a16="http://schemas.microsoft.com/office/drawing/2014/main" id="{FAD41B38-5206-758A-AAAB-6DD279C50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74428" y="4381094"/>
            <a:ext cx="2241547" cy="1681160"/>
          </a:xfrm>
          <a:prstGeom prst="rect">
            <a:avLst/>
          </a:prstGeom>
        </p:spPr>
      </p:pic>
      <p:pic>
        <p:nvPicPr>
          <p:cNvPr id="12" name="図 11" descr="木, 屋外, 工場, 草 が含まれている画像&#10;&#10;自動的に生成された説明">
            <a:extLst>
              <a:ext uri="{FF2B5EF4-FFF2-40B4-BE49-F238E27FC236}">
                <a16:creationId xmlns:a16="http://schemas.microsoft.com/office/drawing/2014/main" id="{7179BAB6-DF11-0317-6B5C-21E44C3E1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3" r="11032" b="7036"/>
          <a:stretch/>
        </p:blipFill>
        <p:spPr>
          <a:xfrm rot="5400000">
            <a:off x="7051271" y="4625894"/>
            <a:ext cx="2052803" cy="168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32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166BBE-B7FA-F00E-5112-6B98D52C3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79"/>
          </a:xfrm>
        </p:spPr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D18D34F-D3D2-51FF-B8FB-665DFA61C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55904"/>
            <a:ext cx="10515600" cy="5421059"/>
          </a:xfrm>
        </p:spPr>
        <p:txBody>
          <a:bodyPr/>
          <a:lstStyle/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ja-JP" altLang="ja-JP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kumimoji="1" lang="ja-JP" altLang="ja-JP" sz="1800" b="1" i="0" u="none" strike="noStrike" kern="1200">
                <a:solidFill>
                  <a:srgbClr val="FFFFFF"/>
                </a:solidFill>
                <a:effectLst/>
                <a:latin typeface="游ゴシック" panose="020B0400000000000000" pitchFamily="34" charset="-128"/>
              </a:rPr>
              <a:t>時期</a:t>
            </a:r>
            <a:endParaRPr lang="ja-JP" altLang="ja-JP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kumimoji="1" lang="ja-JP" altLang="ja-JP" sz="1800" b="1" i="0" u="none" strike="noStrike" kern="1200">
                <a:solidFill>
                  <a:srgbClr val="FFFFFF"/>
                </a:solidFill>
                <a:effectLst/>
                <a:latin typeface="游ゴシック" panose="020B0400000000000000" pitchFamily="34" charset="-128"/>
              </a:rPr>
              <a:t>田んぼ</a:t>
            </a:r>
            <a:endParaRPr lang="ja-JP" altLang="ja-JP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kumimoji="1" lang="ja-JP" altLang="ja-JP" sz="1800" b="1" i="0" u="none" strike="noStrike" kern="1200">
                <a:solidFill>
                  <a:srgbClr val="FFFFFF"/>
                </a:solidFill>
                <a:effectLst/>
                <a:latin typeface="游ゴシック" panose="020B0400000000000000" pitchFamily="34" charset="-128"/>
              </a:rPr>
              <a:t>畑</a:t>
            </a:r>
            <a:endParaRPr lang="ja-JP" altLang="ja-JP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kumimoji="1" lang="ja-JP" altLang="ja-JP" sz="1800" b="1" i="0" u="none" strike="noStrike" kern="1200">
                <a:solidFill>
                  <a:srgbClr val="FFFFFF"/>
                </a:solidFill>
                <a:effectLst/>
                <a:latin typeface="游ゴシック" panose="020B0400000000000000" pitchFamily="34" charset="-128"/>
              </a:rPr>
              <a:t>その他</a:t>
            </a:r>
            <a:endParaRPr lang="ja-JP" altLang="ja-JP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ja-JP" altLang="ja-JP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kumimoji="1" lang="ja-JP" altLang="ja-JP" sz="1800" b="1" i="0" u="none" strike="noStrike" kern="1200">
                <a:solidFill>
                  <a:srgbClr val="FFFFFF"/>
                </a:solidFill>
                <a:effectLst/>
                <a:latin typeface="游ゴシック" panose="020B0400000000000000" pitchFamily="34" charset="-128"/>
              </a:rPr>
              <a:t>時期</a:t>
            </a:r>
            <a:endParaRPr lang="ja-JP" altLang="ja-JP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kumimoji="1" lang="ja-JP" altLang="ja-JP" sz="1800" b="1" i="0" u="none" strike="noStrike" kern="1200">
                <a:solidFill>
                  <a:srgbClr val="FFFFFF"/>
                </a:solidFill>
                <a:effectLst/>
                <a:latin typeface="游ゴシック" panose="020B0400000000000000" pitchFamily="34" charset="-128"/>
              </a:rPr>
              <a:t>田んぼ</a:t>
            </a:r>
            <a:endParaRPr lang="ja-JP" altLang="ja-JP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kumimoji="1" lang="ja-JP" altLang="ja-JP" sz="1800" b="1" i="0" u="none" strike="noStrike" kern="1200">
                <a:solidFill>
                  <a:srgbClr val="FFFFFF"/>
                </a:solidFill>
                <a:effectLst/>
                <a:latin typeface="游ゴシック" panose="020B0400000000000000" pitchFamily="34" charset="-128"/>
              </a:rPr>
              <a:t>畑</a:t>
            </a:r>
            <a:endParaRPr lang="ja-JP" altLang="ja-JP" sz="1800" b="0" i="0" u="none" strike="noStrike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kumimoji="1" lang="ja-JP" altLang="ja-JP" sz="1800" b="1" i="0" u="none" strike="noStrike" kern="1200">
                <a:solidFill>
                  <a:srgbClr val="FFFFFF"/>
                </a:solidFill>
                <a:effectLst/>
                <a:latin typeface="游ゴシック" panose="020B0400000000000000" pitchFamily="34" charset="-128"/>
              </a:rPr>
              <a:t>その他</a:t>
            </a:r>
            <a:endParaRPr lang="ja-JP" altLang="ja-JP" sz="1800" b="0" i="0" u="none" strike="noStrike">
              <a:effectLst/>
              <a:latin typeface="Arial" panose="020B0604020202020204" pitchFamily="34" charset="0"/>
            </a:endParaRPr>
          </a:p>
          <a:p>
            <a:endParaRPr kumimoji="1" lang="ja-JP" altLang="en-US"/>
          </a:p>
        </p:txBody>
      </p:sp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20BDE033-A139-3687-9790-C4308D4DC5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0731368"/>
              </p:ext>
            </p:extLst>
          </p:nvPr>
        </p:nvGraphicFramePr>
        <p:xfrm>
          <a:off x="838196" y="921130"/>
          <a:ext cx="10515596" cy="542105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28899">
                  <a:extLst>
                    <a:ext uri="{9D8B030D-6E8A-4147-A177-3AD203B41FA5}">
                      <a16:colId xmlns:a16="http://schemas.microsoft.com/office/drawing/2014/main" val="201767811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1347502880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40538285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3724522252"/>
                    </a:ext>
                  </a:extLst>
                </a:gridCol>
              </a:tblGrid>
              <a:tr h="1118287">
                <a:tc>
                  <a:txBody>
                    <a:bodyPr/>
                    <a:lstStyle/>
                    <a:p>
                      <a:pPr algn="ctr"/>
                      <a:endParaRPr kumimoji="1" lang="en-US" altLang="ja-JP" dirty="0"/>
                    </a:p>
                    <a:p>
                      <a:pPr algn="ctr"/>
                      <a:r>
                        <a:rPr kumimoji="1" lang="ja-JP" altLang="en-US"/>
                        <a:t>時期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dirty="0"/>
                    </a:p>
                    <a:p>
                      <a:pPr algn="ctr"/>
                      <a:r>
                        <a:rPr kumimoji="1" lang="ja-JP" altLang="en-US"/>
                        <a:t>田んぼ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dirty="0"/>
                    </a:p>
                    <a:p>
                      <a:pPr algn="ctr"/>
                      <a:r>
                        <a:rPr kumimoji="1" lang="ja-JP" altLang="en-US"/>
                        <a:t>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dirty="0"/>
                    </a:p>
                    <a:p>
                      <a:pPr algn="ctr"/>
                      <a:r>
                        <a:rPr kumimoji="1" lang="ja-JP" altLang="en-US"/>
                        <a:t>その他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377179"/>
                  </a:ext>
                </a:extLst>
              </a:tr>
              <a:tr h="430277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秋</a:t>
                      </a:r>
                      <a:endParaRPr kumimoji="1" lang="en-US" altLang="ja-JP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/>
                        <a:t>（</a:t>
                      </a:r>
                      <a:r>
                        <a:rPr kumimoji="1" lang="en-US" altLang="ja-JP" sz="1800" dirty="0"/>
                        <a:t>10</a:t>
                      </a:r>
                      <a:r>
                        <a:rPr kumimoji="1" lang="ja-JP" altLang="en-US" sz="1800"/>
                        <a:t>月</a:t>
                      </a:r>
                      <a:r>
                        <a:rPr kumimoji="1" lang="en-US" altLang="ja-JP" sz="1800" dirty="0"/>
                        <a:t>〜11</a:t>
                      </a:r>
                      <a:r>
                        <a:rPr kumimoji="1" lang="ja-JP" altLang="en-US" sz="1800"/>
                        <a:t>月）</a:t>
                      </a:r>
                      <a:endParaRPr kumimoji="1" lang="en-US" altLang="ja-JP" sz="1800" dirty="0"/>
                    </a:p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/>
                        <a:t>２期稲刈り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/>
                        <a:t>秋野菜（落花生、さつまいも、里芋、その他）収穫</a:t>
                      </a:r>
                      <a:endParaRPr kumimoji="1" lang="en-US" altLang="ja-JP" dirty="0"/>
                    </a:p>
                    <a:p>
                      <a:endParaRPr kumimoji="1" lang="en-US" altLang="ja-JP" dirty="0"/>
                    </a:p>
                    <a:p>
                      <a:r>
                        <a:rPr kumimoji="1" lang="ja-JP" altLang="en-US"/>
                        <a:t>畝作り（石灰撒き、牛糞撒き、耕運）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/>
                        <a:t>鶏小屋清掃</a:t>
                      </a:r>
                      <a:endParaRPr kumimoji="1" lang="en-US" altLang="ja-JP" dirty="0"/>
                    </a:p>
                    <a:p>
                      <a:endParaRPr kumimoji="1" lang="en-US" altLang="ja-JP" dirty="0"/>
                    </a:p>
                    <a:p>
                      <a:r>
                        <a:rPr kumimoji="1" lang="ja-JP" altLang="en-US"/>
                        <a:t>飛鳥集落草刈り</a:t>
                      </a:r>
                      <a:endParaRPr kumimoji="1" lang="en-US" altLang="ja-JP" dirty="0"/>
                    </a:p>
                    <a:p>
                      <a:endParaRPr kumimoji="1" lang="en-US" altLang="ja-JP" dirty="0"/>
                    </a:p>
                    <a:p>
                      <a:r>
                        <a:rPr kumimoji="1" lang="ja-JP" altLang="en-US"/>
                        <a:t>飛鳥神社例大祭参加</a:t>
                      </a:r>
                      <a:endParaRPr kumimoji="1" lang="en-US" altLang="ja-JP" dirty="0"/>
                    </a:p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751910"/>
                  </a:ext>
                </a:extLst>
              </a:tr>
            </a:tbl>
          </a:graphicData>
        </a:graphic>
      </p:graphicFrame>
      <p:pic>
        <p:nvPicPr>
          <p:cNvPr id="6" name="図 5" descr="屋外, 人, 男, 乗る が含まれている画像&#10;&#10;自動的に生成された説明">
            <a:extLst>
              <a:ext uri="{FF2B5EF4-FFF2-40B4-BE49-F238E27FC236}">
                <a16:creationId xmlns:a16="http://schemas.microsoft.com/office/drawing/2014/main" id="{7C08433A-B118-A90C-1134-A922EC1FF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339641" y="3922720"/>
            <a:ext cx="2301886" cy="1726415"/>
          </a:xfrm>
          <a:prstGeom prst="rect">
            <a:avLst/>
          </a:prstGeom>
        </p:spPr>
      </p:pic>
      <p:pic>
        <p:nvPicPr>
          <p:cNvPr id="9" name="図 8" descr="屋外, 男, 人, 乗る が含まれている画像&#10;&#10;自動的に生成された説明">
            <a:extLst>
              <a:ext uri="{FF2B5EF4-FFF2-40B4-BE49-F238E27FC236}">
                <a16:creationId xmlns:a16="http://schemas.microsoft.com/office/drawing/2014/main" id="{0A5BAB3F-37B0-7CD7-FE34-4099B9D97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81726" y="4042222"/>
            <a:ext cx="2628533" cy="197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15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9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98B0542-67FD-7F4C-D6CE-36512AC8E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6"/>
            <a:ext cx="4977976" cy="821698"/>
          </a:xfrm>
        </p:spPr>
        <p:txBody>
          <a:bodyPr>
            <a:normAutofit/>
          </a:bodyPr>
          <a:lstStyle/>
          <a:p>
            <a:r>
              <a:rPr kumimoji="1" lang="ja-JP" altLang="en-US" sz="2400">
                <a:solidFill>
                  <a:schemeClr val="tx2"/>
                </a:solidFill>
              </a:rPr>
              <a:t>（２）「武」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744523-0BEF-405B-E75D-7C36BC21D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1624654"/>
            <a:ext cx="6745497" cy="4324865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kumimoji="1" lang="en-US" altLang="ja-JP" sz="16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ja-JP" altLang="en-US" sz="1600">
                <a:solidFill>
                  <a:schemeClr val="tx2"/>
                </a:solidFill>
              </a:rPr>
              <a:t>　</a:t>
            </a:r>
            <a:r>
              <a:rPr lang="ja-JP" altLang="en-US" sz="1800">
                <a:solidFill>
                  <a:schemeClr val="tx2"/>
                </a:solidFill>
              </a:rPr>
              <a:t>① </a:t>
            </a:r>
            <a:r>
              <a:rPr kumimoji="1" lang="ja-JP" altLang="en-US" sz="1800">
                <a:solidFill>
                  <a:schemeClr val="tx2"/>
                </a:solidFill>
              </a:rPr>
              <a:t>研修開始時期：令和５年３月１日</a:t>
            </a:r>
            <a:endParaRPr kumimoji="1"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kumimoji="1" lang="en-US" altLang="ja-JP" sz="1800" dirty="0">
                <a:solidFill>
                  <a:schemeClr val="tx2"/>
                </a:solidFill>
              </a:rPr>
              <a:t>   </a:t>
            </a:r>
          </a:p>
          <a:p>
            <a:pPr marL="0" indent="0">
              <a:buNone/>
            </a:pPr>
            <a:r>
              <a:rPr kumimoji="1" lang="en-US" altLang="ja-JP" sz="1800" dirty="0">
                <a:solidFill>
                  <a:schemeClr val="tx2"/>
                </a:solidFill>
              </a:rPr>
              <a:t>   </a:t>
            </a:r>
            <a:r>
              <a:rPr kumimoji="1" lang="ja-JP" altLang="en-US" sz="1800">
                <a:solidFill>
                  <a:schemeClr val="tx2"/>
                </a:solidFill>
              </a:rPr>
              <a:t>②</a:t>
            </a:r>
            <a:r>
              <a:rPr kumimoji="1" lang="en-US" altLang="ja-JP" sz="1800" dirty="0">
                <a:solidFill>
                  <a:schemeClr val="tx2"/>
                </a:solidFill>
              </a:rPr>
              <a:t> </a:t>
            </a:r>
            <a:r>
              <a:rPr kumimoji="1" lang="ja-JP" altLang="en-US" sz="1800">
                <a:solidFill>
                  <a:schemeClr val="tx2"/>
                </a:solidFill>
              </a:rPr>
              <a:t>指導員：荒谷　卓</a:t>
            </a:r>
            <a:endParaRPr kumimoji="1"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kumimoji="1" lang="ja-JP" altLang="en-US" sz="1800">
                <a:solidFill>
                  <a:schemeClr val="tx2"/>
                </a:solidFill>
              </a:rPr>
              <a:t>　③</a:t>
            </a:r>
            <a:r>
              <a:rPr kumimoji="1" lang="en-US" altLang="ja-JP" sz="1800" dirty="0">
                <a:solidFill>
                  <a:schemeClr val="tx2"/>
                </a:solidFill>
              </a:rPr>
              <a:t> </a:t>
            </a:r>
            <a:r>
              <a:rPr kumimoji="1" lang="ja-JP" altLang="en-US" sz="1800">
                <a:solidFill>
                  <a:schemeClr val="tx2"/>
                </a:solidFill>
              </a:rPr>
              <a:t>武への探究：何を守るのか？一体何が出来るのか？侍とは</a:t>
            </a:r>
            <a:endParaRPr kumimoji="1"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ja-JP" altLang="en-US" sz="1800">
                <a:solidFill>
                  <a:schemeClr val="tx2"/>
                </a:solidFill>
              </a:rPr>
              <a:t>　　</a:t>
            </a:r>
            <a:r>
              <a:rPr kumimoji="1" lang="ja-JP" altLang="en-US" sz="1800">
                <a:solidFill>
                  <a:schemeClr val="tx2"/>
                </a:solidFill>
              </a:rPr>
              <a:t>何か？を自ら問い続け深めていく</a:t>
            </a:r>
            <a:endParaRPr kumimoji="1"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ja-JP" altLang="en-US" sz="1800">
                <a:solidFill>
                  <a:schemeClr val="tx2"/>
                </a:solidFill>
              </a:rPr>
              <a:t>　④ 実施研修内容：むすびの里内での武道合宿への参加、毎週</a:t>
            </a: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ja-JP" altLang="en-US" sz="1800">
                <a:solidFill>
                  <a:schemeClr val="tx2"/>
                </a:solidFill>
              </a:rPr>
              <a:t>　　水曜日の武道稽古への参加、むすびの里を訪れる海外門人</a:t>
            </a: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ja-JP" altLang="en-US" sz="1800">
                <a:solidFill>
                  <a:schemeClr val="tx2"/>
                </a:solidFill>
              </a:rPr>
              <a:t>　　との合同稽古加、毎月の第一土曜日開催武道教室への参加</a:t>
            </a: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ja-JP" altLang="en-US" sz="1600">
                <a:solidFill>
                  <a:schemeClr val="tx2"/>
                </a:solidFill>
              </a:rPr>
              <a:t>　　　　　</a:t>
            </a:r>
            <a:br>
              <a:rPr lang="en-US" altLang="ja-JP" sz="1100" dirty="0">
                <a:solidFill>
                  <a:schemeClr val="tx2"/>
                </a:solidFill>
              </a:rPr>
            </a:br>
            <a:endParaRPr kumimoji="1" lang="en-US" altLang="ja-JP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kumimoji="1" lang="ja-JP" altLang="en-US" sz="1100">
              <a:solidFill>
                <a:schemeClr val="tx2"/>
              </a:solidFill>
            </a:endParaRPr>
          </a:p>
        </p:txBody>
      </p:sp>
      <p:grpSp>
        <p:nvGrpSpPr>
          <p:cNvPr id="31" name="Group 23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32" name="Freeform: Shape 24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25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図 4" descr="天井, 屋内, 建物, 荷物 が含まれている画像&#10;&#10;自動的に生成された説明">
            <a:extLst>
              <a:ext uri="{FF2B5EF4-FFF2-40B4-BE49-F238E27FC236}">
                <a16:creationId xmlns:a16="http://schemas.microsoft.com/office/drawing/2014/main" id="{0BBE693B-3BFA-C3C1-12D1-B0C72BCFD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24" r="12122"/>
          <a:stretch/>
        </p:blipFill>
        <p:spPr>
          <a:xfrm>
            <a:off x="8190410" y="1629089"/>
            <a:ext cx="3482653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74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7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D23C4E6-A4D1-28E7-C7EF-81D48262C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855643"/>
            <a:ext cx="9833548" cy="671689"/>
          </a:xfrm>
        </p:spPr>
        <p:txBody>
          <a:bodyPr anchor="b">
            <a:normAutofit/>
          </a:bodyPr>
          <a:lstStyle/>
          <a:p>
            <a:r>
              <a:rPr kumimoji="1" lang="ja-JP" altLang="en-US" sz="2800">
                <a:solidFill>
                  <a:schemeClr val="tx2"/>
                </a:solidFill>
              </a:rPr>
              <a:t>（３）「学」</a:t>
            </a:r>
          </a:p>
        </p:txBody>
      </p:sp>
      <p:grpSp>
        <p:nvGrpSpPr>
          <p:cNvPr id="25" name="Group 11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コンテンツ プレースホルダー 2">
            <a:extLst>
              <a:ext uri="{FF2B5EF4-FFF2-40B4-BE49-F238E27FC236}">
                <a16:creationId xmlns:a16="http://schemas.microsoft.com/office/drawing/2014/main" id="{55568654-846C-02B8-10BB-7C2C4829D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023910"/>
            <a:ext cx="9833548" cy="4179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700">
                <a:solidFill>
                  <a:schemeClr val="tx2"/>
                </a:solidFill>
              </a:rPr>
              <a:t>　</a:t>
            </a:r>
            <a:r>
              <a:rPr lang="en-US" altLang="ja-JP" sz="700" dirty="0">
                <a:solidFill>
                  <a:schemeClr val="tx2"/>
                </a:solidFill>
              </a:rPr>
              <a:t>          </a:t>
            </a:r>
            <a:r>
              <a:rPr lang="ja-JP" altLang="en-US" sz="700">
                <a:solidFill>
                  <a:schemeClr val="tx2"/>
                </a:solidFill>
              </a:rPr>
              <a:t>　</a:t>
            </a:r>
            <a:r>
              <a:rPr lang="ja-JP" altLang="en-US" sz="1800">
                <a:solidFill>
                  <a:schemeClr val="tx2"/>
                </a:solidFill>
              </a:rPr>
              <a:t>① </a:t>
            </a:r>
            <a:r>
              <a:rPr kumimoji="1" lang="ja-JP" altLang="en-US" sz="1800">
                <a:solidFill>
                  <a:schemeClr val="tx2"/>
                </a:solidFill>
              </a:rPr>
              <a:t>研修開始時期：令和５年３月１日</a:t>
            </a:r>
            <a:endParaRPr kumimoji="1"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kumimoji="1" lang="ja-JP" altLang="en-US" sz="1800">
                <a:solidFill>
                  <a:schemeClr val="tx2"/>
                </a:solidFill>
              </a:rPr>
              <a:t>　　②</a:t>
            </a:r>
            <a:r>
              <a:rPr kumimoji="1" lang="en-US" altLang="ja-JP" sz="1800" dirty="0">
                <a:solidFill>
                  <a:schemeClr val="tx2"/>
                </a:solidFill>
              </a:rPr>
              <a:t> </a:t>
            </a:r>
            <a:r>
              <a:rPr kumimoji="1" lang="ja-JP" altLang="en-US" sz="1800">
                <a:solidFill>
                  <a:schemeClr val="tx2"/>
                </a:solidFill>
              </a:rPr>
              <a:t>指導員：荒谷　卓</a:t>
            </a:r>
            <a:endParaRPr kumimoji="1"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kumimoji="1" lang="ja-JP" altLang="en-US" sz="1800">
                <a:solidFill>
                  <a:schemeClr val="tx2"/>
                </a:solidFill>
              </a:rPr>
              <a:t>　　③</a:t>
            </a:r>
            <a:r>
              <a:rPr kumimoji="1" lang="en-US" altLang="ja-JP" sz="1800" dirty="0">
                <a:solidFill>
                  <a:schemeClr val="tx2"/>
                </a:solidFill>
              </a:rPr>
              <a:t> </a:t>
            </a:r>
            <a:r>
              <a:rPr kumimoji="1" lang="ja-JP" altLang="en-US" sz="1800">
                <a:solidFill>
                  <a:schemeClr val="tx2"/>
                </a:solidFill>
              </a:rPr>
              <a:t>学への探究：物事を外から眺めたり頭で概念を弄ぶのではなく、身をもってその</a:t>
            </a:r>
            <a:endParaRPr kumimoji="1"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ja-JP" altLang="en-US" sz="1800">
                <a:solidFill>
                  <a:schemeClr val="tx2"/>
                </a:solidFill>
              </a:rPr>
              <a:t>　　　　　　　　　</a:t>
            </a:r>
            <a:r>
              <a:rPr lang="en-US" altLang="ja-JP" sz="1800" dirty="0">
                <a:solidFill>
                  <a:schemeClr val="tx2"/>
                </a:solidFill>
              </a:rPr>
              <a:t> </a:t>
            </a:r>
            <a:r>
              <a:rPr kumimoji="1" lang="ja-JP" altLang="en-US" sz="1800">
                <a:solidFill>
                  <a:schemeClr val="tx2"/>
                </a:solidFill>
              </a:rPr>
              <a:t>当事者としての信念・自覚</a:t>
            </a:r>
            <a:endParaRPr kumimoji="1"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kumimoji="1" lang="ja-JP" altLang="en-US" sz="1800">
                <a:solidFill>
                  <a:schemeClr val="tx2"/>
                </a:solidFill>
              </a:rPr>
              <a:t>　　</a:t>
            </a:r>
            <a:r>
              <a:rPr lang="en-US" altLang="ja-JP" sz="1800" dirty="0">
                <a:solidFill>
                  <a:schemeClr val="tx2"/>
                </a:solidFill>
              </a:rPr>
              <a:t>④ </a:t>
            </a:r>
            <a:r>
              <a:rPr lang="ja-JP" altLang="en-US" sz="1800">
                <a:solidFill>
                  <a:schemeClr val="tx2"/>
                </a:solidFill>
              </a:rPr>
              <a:t>令和５年度次科目：毎週月曜日の三浦講師（近思録、大学、論語、自治論の講義）</a:t>
            </a: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kumimoji="1" lang="ja-JP" altLang="en-US" sz="1800">
                <a:solidFill>
                  <a:schemeClr val="tx2"/>
                </a:solidFill>
              </a:rPr>
              <a:t>　　　　　　　　　　　　</a:t>
            </a:r>
            <a:r>
              <a:rPr kumimoji="1" lang="en-US" altLang="ja-JP" sz="1800" dirty="0">
                <a:solidFill>
                  <a:schemeClr val="tx2"/>
                </a:solidFill>
              </a:rPr>
              <a:t> </a:t>
            </a:r>
            <a:r>
              <a:rPr lang="ja-JP" altLang="en-US" sz="1800">
                <a:solidFill>
                  <a:schemeClr val="tx2"/>
                </a:solidFill>
              </a:rPr>
              <a:t>毎週火曜日の荒谷講師（古事記、みことのり、武士道・</a:t>
            </a: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ja-JP" altLang="en-US" sz="1800">
                <a:solidFill>
                  <a:schemeClr val="tx2"/>
                </a:solidFill>
              </a:rPr>
              <a:t>　　　　　　　　</a:t>
            </a:r>
            <a:r>
              <a:rPr lang="en-US" altLang="ja-JP" sz="1800" dirty="0">
                <a:solidFill>
                  <a:schemeClr val="tx2"/>
                </a:solidFill>
              </a:rPr>
              <a:t> </a:t>
            </a:r>
            <a:r>
              <a:rPr lang="ja-JP" altLang="en-US" sz="1800">
                <a:solidFill>
                  <a:schemeClr val="tx2"/>
                </a:solidFill>
              </a:rPr>
              <a:t>　　　　人物についての講義及び討議）</a:t>
            </a: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kumimoji="1" lang="ja-JP" altLang="en-US" sz="1800">
                <a:solidFill>
                  <a:schemeClr val="tx2"/>
                </a:solidFill>
              </a:rPr>
              <a:t>　　　　　　　</a:t>
            </a:r>
            <a:r>
              <a:rPr kumimoji="1" lang="en-US" altLang="ja-JP" sz="1800" dirty="0">
                <a:solidFill>
                  <a:schemeClr val="tx2"/>
                </a:solidFill>
              </a:rPr>
              <a:t>       </a:t>
            </a:r>
            <a:r>
              <a:rPr kumimoji="1" lang="ja-JP" altLang="en-US" sz="1800">
                <a:solidFill>
                  <a:schemeClr val="tx2"/>
                </a:solidFill>
              </a:rPr>
              <a:t>　　　</a:t>
            </a:r>
            <a:r>
              <a:rPr kumimoji="1" lang="en-US" altLang="ja-JP" sz="1800" dirty="0">
                <a:solidFill>
                  <a:schemeClr val="tx2"/>
                </a:solidFill>
              </a:rPr>
              <a:t> </a:t>
            </a:r>
            <a:r>
              <a:rPr kumimoji="1" lang="ja-JP" altLang="en-US" sz="1800">
                <a:solidFill>
                  <a:schemeClr val="tx2"/>
                </a:solidFill>
              </a:rPr>
              <a:t>毎月のむすびの里勉強会への参加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19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0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0057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61AEE4-4E38-4BAC-976D-E0DE523FC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BC676B-D19A-44DB-910A-0C0E6D43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431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99AA485-A13F-4455-814E-C116AD7E0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C90D55F-0AFB-45E5-8815-A4701774C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476B6C1-4A41-48E6-8540-FC48FCD76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347F445-D2CA-4FEB-AB8E-7A47AB57C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2F1B3D8-301E-4A54-9284-EB14E9056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E4B9C67-860A-4569-AC84-3ADE433D1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75B763-A6E6-4AD1-9138-9B1164A7A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2F3E8064-7CBD-4CC2-7FA6-7E3F6D58B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181" y="420131"/>
            <a:ext cx="7774981" cy="1111406"/>
          </a:xfrm>
        </p:spPr>
        <p:txBody>
          <a:bodyPr anchor="ctr">
            <a:normAutofit/>
          </a:bodyPr>
          <a:lstStyle/>
          <a:p>
            <a:r>
              <a:rPr kumimoji="1" lang="ja-JP" altLang="en-US" sz="2800">
                <a:solidFill>
                  <a:schemeClr val="tx2"/>
                </a:solidFill>
              </a:rPr>
              <a:t>３　研修開始から現在に至るまでの変化等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2719B74-4AF3-8CA8-8484-A449ECB4C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7404" y="1742304"/>
            <a:ext cx="9065702" cy="438664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ja-JP" altLang="en-US" sz="1800">
                <a:solidFill>
                  <a:schemeClr val="tx2"/>
                </a:solidFill>
              </a:rPr>
              <a:t>・研修における実感</a:t>
            </a:r>
            <a:br>
              <a:rPr kumimoji="1" lang="en-US" altLang="ja-JP" sz="1800" dirty="0">
                <a:solidFill>
                  <a:schemeClr val="tx2"/>
                </a:solidFill>
              </a:rPr>
            </a:br>
            <a:br>
              <a:rPr kumimoji="1" lang="en-US" altLang="ja-JP" sz="1800" dirty="0">
                <a:solidFill>
                  <a:schemeClr val="tx2"/>
                </a:solidFill>
              </a:rPr>
            </a:br>
            <a:r>
              <a:rPr lang="ja-JP" altLang="en-US" sz="1800">
                <a:solidFill>
                  <a:schemeClr val="tx2"/>
                </a:solidFill>
              </a:rPr>
              <a:t>　①</a:t>
            </a:r>
            <a:r>
              <a:rPr kumimoji="1" lang="ja-JP" altLang="en-US" sz="1800">
                <a:solidFill>
                  <a:schemeClr val="tx2"/>
                </a:solidFill>
              </a:rPr>
              <a:t>農は生活・いとなみであって、一次産業、産業という枠組みの一部では全くない</a:t>
            </a:r>
            <a:endParaRPr kumimoji="1"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ja-JP" altLang="en-US" sz="1800">
                <a:solidFill>
                  <a:schemeClr val="tx2"/>
                </a:solidFill>
              </a:rPr>
              <a:t>　</a:t>
            </a:r>
            <a:r>
              <a:rPr lang="en-US" altLang="ja-JP" sz="1800" dirty="0">
                <a:solidFill>
                  <a:schemeClr val="tx2"/>
                </a:solidFill>
              </a:rPr>
              <a:t>②</a:t>
            </a:r>
            <a:r>
              <a:rPr lang="ja-JP" altLang="en-US" sz="1800">
                <a:solidFill>
                  <a:schemeClr val="tx2"/>
                </a:solidFill>
              </a:rPr>
              <a:t>農をしていないと昔の日本人の感覚（武道、宗教）は理解できない</a:t>
            </a: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kumimoji="1" lang="ja-JP" altLang="en-US" sz="1800">
                <a:solidFill>
                  <a:schemeClr val="tx2"/>
                </a:solidFill>
              </a:rPr>
              <a:t>　</a:t>
            </a:r>
            <a:r>
              <a:rPr lang="en-US" altLang="ja-JP" sz="1800" dirty="0">
                <a:solidFill>
                  <a:schemeClr val="tx2"/>
                </a:solidFill>
              </a:rPr>
              <a:t>③</a:t>
            </a:r>
            <a:r>
              <a:rPr lang="ja-JP" altLang="en-US" sz="1800">
                <a:solidFill>
                  <a:schemeClr val="tx2"/>
                </a:solidFill>
              </a:rPr>
              <a:t>集落地域共同体というものはどんなものか？、集落のよりどころである神社の</a:t>
            </a: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altLang="ja-JP" sz="1800" dirty="0">
                <a:solidFill>
                  <a:schemeClr val="tx2"/>
                </a:solidFill>
              </a:rPr>
              <a:t>       </a:t>
            </a:r>
            <a:r>
              <a:rPr lang="ja-JP" altLang="en-US" sz="1800">
                <a:solidFill>
                  <a:schemeClr val="tx2"/>
                </a:solidFill>
              </a:rPr>
              <a:t>清掃は皆で行い、集落の景観を守るため皆で草刈り、清掃をし、年長者は経験</a:t>
            </a: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altLang="ja-JP" sz="1800" dirty="0">
                <a:solidFill>
                  <a:schemeClr val="tx2"/>
                </a:solidFill>
              </a:rPr>
              <a:t>       </a:t>
            </a:r>
            <a:r>
              <a:rPr lang="ja-JP" altLang="en-US" sz="1800">
                <a:solidFill>
                  <a:schemeClr val="tx2"/>
                </a:solidFill>
              </a:rPr>
              <a:t>の浅い者に田畑の経験を伝え導く。このような集落においての人々との繋がりは</a:t>
            </a: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altLang="ja-JP" sz="1800" dirty="0">
                <a:solidFill>
                  <a:schemeClr val="tx2"/>
                </a:solidFill>
              </a:rPr>
              <a:t>       </a:t>
            </a:r>
            <a:r>
              <a:rPr lang="ja-JP" altLang="en-US" sz="1800">
                <a:solidFill>
                  <a:schemeClr val="tx2"/>
                </a:solidFill>
              </a:rPr>
              <a:t>研修をしなければ体験することはできなかった</a:t>
            </a: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ja-JP" altLang="en-US" sz="1800">
                <a:solidFill>
                  <a:schemeClr val="tx2"/>
                </a:solidFill>
              </a:rPr>
              <a:t>　④集落とは、後の世の人々の生活を思う先人の行い、思いが現成している</a:t>
            </a: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kumimoji="1" lang="ja-JP" altLang="en-US" sz="1800">
                <a:solidFill>
                  <a:schemeClr val="tx2"/>
                </a:solidFill>
              </a:rPr>
              <a:t>・自立への志向</a:t>
            </a:r>
            <a:endParaRPr kumimoji="1" lang="en-US" altLang="ja-JP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kumimoji="1" lang="ja-JP" altLang="en-US" sz="1800">
                <a:solidFill>
                  <a:schemeClr val="tx2"/>
                </a:solidFill>
              </a:rPr>
              <a:t>　　精神において、日常生活において</a:t>
            </a:r>
          </a:p>
        </p:txBody>
      </p:sp>
    </p:spTree>
    <p:extLst>
      <p:ext uri="{BB962C8B-B14F-4D97-AF65-F5344CB8AC3E}">
        <p14:creationId xmlns:p14="http://schemas.microsoft.com/office/powerpoint/2010/main" val="2332393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826</Words>
  <Application>Microsoft Macintosh PowerPoint</Application>
  <PresentationFormat>ワイド画面</PresentationFormat>
  <Paragraphs>163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3" baseType="lpstr">
      <vt:lpstr>游ゴシック</vt:lpstr>
      <vt:lpstr>游ゴシック Light</vt:lpstr>
      <vt:lpstr>Arial</vt:lpstr>
      <vt:lpstr>Office テーマ</vt:lpstr>
      <vt:lpstr>令和５年度　 農士候補生 研修経過報告  　</vt:lpstr>
      <vt:lpstr>１　農士育成事業について 　</vt:lpstr>
      <vt:lpstr>２　研修場所：国際共生創成協会　熊野飛鳥むすびの里における研修 　　経過</vt:lpstr>
      <vt:lpstr>⑤ 実施研修内容 </vt:lpstr>
      <vt:lpstr>PowerPoint プレゼンテーション</vt:lpstr>
      <vt:lpstr>PowerPoint プレゼンテーション</vt:lpstr>
      <vt:lpstr>（２）「武」</vt:lpstr>
      <vt:lpstr>（３）「学」</vt:lpstr>
      <vt:lpstr>３　研修開始から現在に至るまでの変化等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令和５年度　農士候補生報告  　</dc:title>
  <dc:creator>三箇淳司</dc:creator>
  <cp:lastModifiedBy>三箇淳司</cp:lastModifiedBy>
  <cp:revision>15</cp:revision>
  <dcterms:created xsi:type="dcterms:W3CDTF">2023-11-12T11:05:24Z</dcterms:created>
  <dcterms:modified xsi:type="dcterms:W3CDTF">2023-11-20T01:58:42Z</dcterms:modified>
</cp:coreProperties>
</file>